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9"/>
  </p:notesMasterIdLst>
  <p:handoutMasterIdLst>
    <p:handoutMasterId r:id="rId30"/>
  </p:handoutMasterIdLst>
  <p:sldIdLst>
    <p:sldId id="267" r:id="rId2"/>
    <p:sldId id="310" r:id="rId3"/>
    <p:sldId id="277" r:id="rId4"/>
    <p:sldId id="297" r:id="rId5"/>
    <p:sldId id="256" r:id="rId6"/>
    <p:sldId id="288" r:id="rId7"/>
    <p:sldId id="265" r:id="rId8"/>
    <p:sldId id="275" r:id="rId9"/>
    <p:sldId id="290" r:id="rId10"/>
    <p:sldId id="276" r:id="rId11"/>
    <p:sldId id="298" r:id="rId12"/>
    <p:sldId id="299" r:id="rId13"/>
    <p:sldId id="278" r:id="rId14"/>
    <p:sldId id="266" r:id="rId15"/>
    <p:sldId id="257" r:id="rId16"/>
    <p:sldId id="296" r:id="rId17"/>
    <p:sldId id="305" r:id="rId18"/>
    <p:sldId id="300" r:id="rId19"/>
    <p:sldId id="301" r:id="rId20"/>
    <p:sldId id="302" r:id="rId21"/>
    <p:sldId id="317" r:id="rId22"/>
    <p:sldId id="315" r:id="rId23"/>
    <p:sldId id="313" r:id="rId24"/>
    <p:sldId id="309" r:id="rId25"/>
    <p:sldId id="311" r:id="rId26"/>
    <p:sldId id="316" r:id="rId27"/>
    <p:sldId id="274" r:id="rId2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1F497D"/>
    <a:srgbClr val="000066"/>
    <a:srgbClr val="D253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32" d="100"/>
          <a:sy n="132" d="100"/>
        </p:scale>
        <p:origin x="-940" y="-2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46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39F5CFE9-FF06-4322-862F-03F66C4037F5}" type="datetimeFigureOut">
              <a:rPr lang="en-US" smtClean="0"/>
              <a:t>2/17/2020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189B3126-61D1-4BA9-A297-F0C97B6C8D27}" type="slidenum">
              <a:rPr lang="en-US" smtClean="0"/>
              <a:t>‹#›</a:t>
            </a:fld>
            <a:endParaRPr lang="en-US"/>
          </a:p>
        </p:txBody>
      </p:sp>
    </p:spTree>
    <p:extLst>
      <p:ext uri="{BB962C8B-B14F-4D97-AF65-F5344CB8AC3E}">
        <p14:creationId xmlns:p14="http://schemas.microsoft.com/office/powerpoint/2010/main" val="27256300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0" tIns="46585" rIns="93170" bIns="46585" rtlCol="0"/>
          <a:lstStyle>
            <a:lvl1pPr algn="l">
              <a:defRPr sz="1200"/>
            </a:lvl1pPr>
          </a:lstStyle>
          <a:p>
            <a:endParaRPr lang="en-US"/>
          </a:p>
        </p:txBody>
      </p:sp>
      <p:sp>
        <p:nvSpPr>
          <p:cNvPr id="3" name="Date Placeholder 2"/>
          <p:cNvSpPr>
            <a:spLocks noGrp="1"/>
          </p:cNvSpPr>
          <p:nvPr>
            <p:ph type="dt" idx="1"/>
          </p:nvPr>
        </p:nvSpPr>
        <p:spPr>
          <a:xfrm>
            <a:off x="3970940" y="0"/>
            <a:ext cx="3037840" cy="464820"/>
          </a:xfrm>
          <a:prstGeom prst="rect">
            <a:avLst/>
          </a:prstGeom>
        </p:spPr>
        <p:txBody>
          <a:bodyPr vert="horz" lIns="93170" tIns="46585" rIns="93170" bIns="46585" rtlCol="0"/>
          <a:lstStyle>
            <a:lvl1pPr algn="r">
              <a:defRPr sz="1200"/>
            </a:lvl1pPr>
          </a:lstStyle>
          <a:p>
            <a:fld id="{AFE09553-0C66-4EF6-A6E0-8BD16091D3A9}" type="datetimeFigureOut">
              <a:rPr lang="en-US" smtClean="0"/>
              <a:t>2/17/2020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0" tIns="46585" rIns="93170" bIns="46585" rtlCol="0" anchor="ctr"/>
          <a:lstStyle/>
          <a:p>
            <a:endParaRPr lang="en-US"/>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70" tIns="46585" rIns="93170" bIns="4658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3170" tIns="46585" rIns="93170" bIns="46585" rtlCol="0" anchor="b"/>
          <a:lstStyle>
            <a:lvl1pPr algn="l">
              <a:defRPr sz="1200"/>
            </a:lvl1pPr>
          </a:lstStyle>
          <a:p>
            <a:endParaRPr lang="en-US"/>
          </a:p>
        </p:txBody>
      </p:sp>
      <p:sp>
        <p:nvSpPr>
          <p:cNvPr id="7" name="Slide Number Placeholder 6"/>
          <p:cNvSpPr>
            <a:spLocks noGrp="1"/>
          </p:cNvSpPr>
          <p:nvPr>
            <p:ph type="sldNum" sz="quarter" idx="5"/>
          </p:nvPr>
        </p:nvSpPr>
        <p:spPr>
          <a:xfrm>
            <a:off x="3970940" y="8829966"/>
            <a:ext cx="3037840" cy="464820"/>
          </a:xfrm>
          <a:prstGeom prst="rect">
            <a:avLst/>
          </a:prstGeom>
        </p:spPr>
        <p:txBody>
          <a:bodyPr vert="horz" lIns="93170" tIns="46585" rIns="93170" bIns="46585" rtlCol="0" anchor="b"/>
          <a:lstStyle>
            <a:lvl1pPr algn="r">
              <a:defRPr sz="1200"/>
            </a:lvl1pPr>
          </a:lstStyle>
          <a:p>
            <a:fld id="{C2B1DE53-2AAE-48A2-9B84-D18828DF88FC}" type="slidenum">
              <a:rPr lang="en-US" smtClean="0"/>
              <a:t>‹#›</a:t>
            </a:fld>
            <a:endParaRPr lang="en-US"/>
          </a:p>
        </p:txBody>
      </p:sp>
    </p:spTree>
    <p:extLst>
      <p:ext uri="{BB962C8B-B14F-4D97-AF65-F5344CB8AC3E}">
        <p14:creationId xmlns:p14="http://schemas.microsoft.com/office/powerpoint/2010/main" val="2633311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1</a:t>
            </a:fld>
            <a:endParaRPr lang="en-US"/>
          </a:p>
        </p:txBody>
      </p:sp>
    </p:spTree>
    <p:extLst>
      <p:ext uri="{BB962C8B-B14F-4D97-AF65-F5344CB8AC3E}">
        <p14:creationId xmlns:p14="http://schemas.microsoft.com/office/powerpoint/2010/main" val="79202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3</a:t>
            </a:fld>
            <a:endParaRPr lang="en-US"/>
          </a:p>
        </p:txBody>
      </p:sp>
    </p:spTree>
    <p:extLst>
      <p:ext uri="{BB962C8B-B14F-4D97-AF65-F5344CB8AC3E}">
        <p14:creationId xmlns:p14="http://schemas.microsoft.com/office/powerpoint/2010/main" val="1453376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a:t>
            </a:r>
            <a:r>
              <a:rPr lang="en-US" baseline="0" dirty="0"/>
              <a:t> Minimum investment of $1,000,000, 2) 20,000 SF or more, and 3) job creation of 20 or more (50 or more prior to 2014)</a:t>
            </a:r>
            <a:endParaRPr lang="en-US" dirty="0"/>
          </a:p>
        </p:txBody>
      </p:sp>
      <p:sp>
        <p:nvSpPr>
          <p:cNvPr id="4" name="Slide Number Placeholder 3"/>
          <p:cNvSpPr>
            <a:spLocks noGrp="1"/>
          </p:cNvSpPr>
          <p:nvPr>
            <p:ph type="sldNum" sz="quarter" idx="10"/>
          </p:nvPr>
        </p:nvSpPr>
        <p:spPr/>
        <p:txBody>
          <a:bodyPr/>
          <a:lstStyle/>
          <a:p>
            <a:fld id="{C2B1DE53-2AAE-48A2-9B84-D18828DF88FC}" type="slidenum">
              <a:rPr lang="en-US" smtClean="0"/>
              <a:t>4</a:t>
            </a:fld>
            <a:endParaRPr lang="en-US"/>
          </a:p>
        </p:txBody>
      </p:sp>
    </p:spTree>
    <p:extLst>
      <p:ext uri="{BB962C8B-B14F-4D97-AF65-F5344CB8AC3E}">
        <p14:creationId xmlns:p14="http://schemas.microsoft.com/office/powerpoint/2010/main" val="2172306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5</a:t>
            </a:fld>
            <a:endParaRPr lang="en-US"/>
          </a:p>
        </p:txBody>
      </p:sp>
    </p:spTree>
    <p:extLst>
      <p:ext uri="{BB962C8B-B14F-4D97-AF65-F5344CB8AC3E}">
        <p14:creationId xmlns:p14="http://schemas.microsoft.com/office/powerpoint/2010/main" val="3958377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6</a:t>
            </a:fld>
            <a:endParaRPr lang="en-US"/>
          </a:p>
        </p:txBody>
      </p:sp>
    </p:spTree>
    <p:extLst>
      <p:ext uri="{BB962C8B-B14F-4D97-AF65-F5344CB8AC3E}">
        <p14:creationId xmlns:p14="http://schemas.microsoft.com/office/powerpoint/2010/main" val="2793106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7</a:t>
            </a:fld>
            <a:endParaRPr lang="en-US"/>
          </a:p>
        </p:txBody>
      </p:sp>
    </p:spTree>
    <p:extLst>
      <p:ext uri="{BB962C8B-B14F-4D97-AF65-F5344CB8AC3E}">
        <p14:creationId xmlns:p14="http://schemas.microsoft.com/office/powerpoint/2010/main" val="3819151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8</a:t>
            </a:fld>
            <a:endParaRPr lang="en-US"/>
          </a:p>
        </p:txBody>
      </p:sp>
    </p:spTree>
    <p:extLst>
      <p:ext uri="{BB962C8B-B14F-4D97-AF65-F5344CB8AC3E}">
        <p14:creationId xmlns:p14="http://schemas.microsoft.com/office/powerpoint/2010/main" val="1425285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9</a:t>
            </a:fld>
            <a:endParaRPr lang="en-US"/>
          </a:p>
        </p:txBody>
      </p:sp>
    </p:spTree>
    <p:extLst>
      <p:ext uri="{BB962C8B-B14F-4D97-AF65-F5344CB8AC3E}">
        <p14:creationId xmlns:p14="http://schemas.microsoft.com/office/powerpoint/2010/main" val="4053320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B1DE53-2AAE-48A2-9B84-D18828DF88FC}" type="slidenum">
              <a:rPr lang="en-US" smtClean="0"/>
              <a:t>10</a:t>
            </a:fld>
            <a:endParaRPr lang="en-US"/>
          </a:p>
        </p:txBody>
      </p:sp>
    </p:spTree>
    <p:extLst>
      <p:ext uri="{BB962C8B-B14F-4D97-AF65-F5344CB8AC3E}">
        <p14:creationId xmlns:p14="http://schemas.microsoft.com/office/powerpoint/2010/main" val="1270999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11</a:t>
            </a:fld>
            <a:endParaRPr lang="en-US"/>
          </a:p>
        </p:txBody>
      </p:sp>
    </p:spTree>
    <p:extLst>
      <p:ext uri="{BB962C8B-B14F-4D97-AF65-F5344CB8AC3E}">
        <p14:creationId xmlns:p14="http://schemas.microsoft.com/office/powerpoint/2010/main" val="4027677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12</a:t>
            </a:fld>
            <a:endParaRPr lang="en-US"/>
          </a:p>
        </p:txBody>
      </p:sp>
    </p:spTree>
    <p:extLst>
      <p:ext uri="{BB962C8B-B14F-4D97-AF65-F5344CB8AC3E}">
        <p14:creationId xmlns:p14="http://schemas.microsoft.com/office/powerpoint/2010/main" val="804713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13</a:t>
            </a:fld>
            <a:endParaRPr lang="en-US"/>
          </a:p>
        </p:txBody>
      </p:sp>
    </p:spTree>
    <p:extLst>
      <p:ext uri="{BB962C8B-B14F-4D97-AF65-F5344CB8AC3E}">
        <p14:creationId xmlns:p14="http://schemas.microsoft.com/office/powerpoint/2010/main" val="3668094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14</a:t>
            </a:fld>
            <a:endParaRPr lang="en-US"/>
          </a:p>
        </p:txBody>
      </p:sp>
    </p:spTree>
    <p:extLst>
      <p:ext uri="{BB962C8B-B14F-4D97-AF65-F5344CB8AC3E}">
        <p14:creationId xmlns:p14="http://schemas.microsoft.com/office/powerpoint/2010/main" val="126892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B1DE53-2AAE-48A2-9B84-D18828DF88FC}" type="slidenum">
              <a:rPr lang="en-US" smtClean="0"/>
              <a:t>15</a:t>
            </a:fld>
            <a:endParaRPr lang="en-US"/>
          </a:p>
        </p:txBody>
      </p:sp>
    </p:spTree>
    <p:extLst>
      <p:ext uri="{BB962C8B-B14F-4D97-AF65-F5344CB8AC3E}">
        <p14:creationId xmlns:p14="http://schemas.microsoft.com/office/powerpoint/2010/main" val="388032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16</a:t>
            </a:fld>
            <a:endParaRPr lang="en-US"/>
          </a:p>
        </p:txBody>
      </p:sp>
    </p:spTree>
    <p:extLst>
      <p:ext uri="{BB962C8B-B14F-4D97-AF65-F5344CB8AC3E}">
        <p14:creationId xmlns:p14="http://schemas.microsoft.com/office/powerpoint/2010/main" val="1072878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17</a:t>
            </a:fld>
            <a:endParaRPr lang="en-US"/>
          </a:p>
        </p:txBody>
      </p:sp>
    </p:spTree>
    <p:extLst>
      <p:ext uri="{BB962C8B-B14F-4D97-AF65-F5344CB8AC3E}">
        <p14:creationId xmlns:p14="http://schemas.microsoft.com/office/powerpoint/2010/main" val="1453376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18</a:t>
            </a:fld>
            <a:endParaRPr lang="en-US"/>
          </a:p>
        </p:txBody>
      </p:sp>
    </p:spTree>
    <p:extLst>
      <p:ext uri="{BB962C8B-B14F-4D97-AF65-F5344CB8AC3E}">
        <p14:creationId xmlns:p14="http://schemas.microsoft.com/office/powerpoint/2010/main" val="1182640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19</a:t>
            </a:fld>
            <a:endParaRPr lang="en-US"/>
          </a:p>
        </p:txBody>
      </p:sp>
    </p:spTree>
    <p:extLst>
      <p:ext uri="{BB962C8B-B14F-4D97-AF65-F5344CB8AC3E}">
        <p14:creationId xmlns:p14="http://schemas.microsoft.com/office/powerpoint/2010/main" val="2377447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20</a:t>
            </a:fld>
            <a:endParaRPr lang="en-US"/>
          </a:p>
        </p:txBody>
      </p:sp>
    </p:spTree>
    <p:extLst>
      <p:ext uri="{BB962C8B-B14F-4D97-AF65-F5344CB8AC3E}">
        <p14:creationId xmlns:p14="http://schemas.microsoft.com/office/powerpoint/2010/main" val="879685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21</a:t>
            </a:fld>
            <a:endParaRPr lang="en-US"/>
          </a:p>
        </p:txBody>
      </p:sp>
    </p:spTree>
    <p:extLst>
      <p:ext uri="{BB962C8B-B14F-4D97-AF65-F5344CB8AC3E}">
        <p14:creationId xmlns:p14="http://schemas.microsoft.com/office/powerpoint/2010/main" val="1453376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B1DE53-2AAE-48A2-9B84-D18828DF88FC}" type="slidenum">
              <a:rPr lang="en-US" smtClean="0"/>
              <a:t>24</a:t>
            </a:fld>
            <a:endParaRPr lang="en-US"/>
          </a:p>
        </p:txBody>
      </p:sp>
    </p:spTree>
    <p:extLst>
      <p:ext uri="{BB962C8B-B14F-4D97-AF65-F5344CB8AC3E}">
        <p14:creationId xmlns:p14="http://schemas.microsoft.com/office/powerpoint/2010/main" val="1453376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B1DE53-2AAE-48A2-9B84-D18828DF88FC}" type="slidenum">
              <a:rPr lang="en-US" smtClean="0"/>
              <a:t>27</a:t>
            </a:fld>
            <a:endParaRPr lang="en-US"/>
          </a:p>
        </p:txBody>
      </p:sp>
    </p:spTree>
    <p:extLst>
      <p:ext uri="{BB962C8B-B14F-4D97-AF65-F5344CB8AC3E}">
        <p14:creationId xmlns:p14="http://schemas.microsoft.com/office/powerpoint/2010/main" val="150883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79F89F-A61A-4474-A9C4-A004C987A90A}"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3CB9A-6C25-4301-A213-C1306A2D3FE3}"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79F89F-A61A-4474-A9C4-A004C987A90A}"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3CB9A-6C25-4301-A213-C1306A2D3FE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79F89F-A61A-4474-A9C4-A004C987A90A}"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3CB9A-6C25-4301-A213-C1306A2D3FE3}"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79F89F-A61A-4474-A9C4-A004C987A90A}"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3CB9A-6C25-4301-A213-C1306A2D3FE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79F89F-A61A-4474-A9C4-A004C987A90A}" type="datetimeFigureOut">
              <a:rPr lang="en-US" smtClean="0"/>
              <a:t>2/17/2020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13CB9A-6C25-4301-A213-C1306A2D3FE3}"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79F89F-A61A-4474-A9C4-A004C987A90A}" type="datetimeFigureOut">
              <a:rPr lang="en-US" smtClean="0"/>
              <a:t>2/17/2020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13CB9A-6C25-4301-A213-C1306A2D3FE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79F89F-A61A-4474-A9C4-A004C987A90A}" type="datetimeFigureOut">
              <a:rPr lang="en-US" smtClean="0"/>
              <a:t>2/17/2020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13CB9A-6C25-4301-A213-C1306A2D3FE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79F89F-A61A-4474-A9C4-A004C987A90A}"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3CB9A-6C25-4301-A213-C1306A2D3FE3}"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79F89F-A61A-4474-A9C4-A004C987A90A}"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3CB9A-6C25-4301-A213-C1306A2D3FE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79F89F-A61A-4474-A9C4-A004C987A90A}"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3CB9A-6C25-4301-A213-C1306A2D3FE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79F89F-A61A-4474-A9C4-A004C987A90A}"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3CB9A-6C25-4301-A213-C1306A2D3FE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379F89F-A61A-4474-A9C4-A004C987A90A}" type="datetimeFigureOut">
              <a:rPr lang="en-US" smtClean="0"/>
              <a:t>2/17/2020</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E13CB9A-6C25-4301-A213-C1306A2D3FE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18" Type="http://schemas.openxmlformats.org/officeDocument/2006/relationships/image" Target="../media/image25.png"/><Relationship Id="rId26" Type="http://schemas.openxmlformats.org/officeDocument/2006/relationships/image" Target="../media/image33.jpeg"/><Relationship Id="rId3" Type="http://schemas.openxmlformats.org/officeDocument/2006/relationships/image" Target="../media/image2.png"/><Relationship Id="rId21" Type="http://schemas.openxmlformats.org/officeDocument/2006/relationships/image" Target="../media/image28.jpeg"/><Relationship Id="rId34" Type="http://schemas.openxmlformats.org/officeDocument/2006/relationships/image" Target="../media/image41.png"/><Relationship Id="rId7" Type="http://schemas.openxmlformats.org/officeDocument/2006/relationships/image" Target="../media/image14.png"/><Relationship Id="rId12" Type="http://schemas.openxmlformats.org/officeDocument/2006/relationships/image" Target="../media/image19.jpeg"/><Relationship Id="rId17" Type="http://schemas.openxmlformats.org/officeDocument/2006/relationships/image" Target="../media/image24.jpg"/><Relationship Id="rId25" Type="http://schemas.openxmlformats.org/officeDocument/2006/relationships/image" Target="../media/image32.png"/><Relationship Id="rId33" Type="http://schemas.openxmlformats.org/officeDocument/2006/relationships/image" Target="../media/image40.png"/><Relationship Id="rId2" Type="http://schemas.openxmlformats.org/officeDocument/2006/relationships/notesSlide" Target="../notesSlides/notesSlide12.xml"/><Relationship Id="rId16" Type="http://schemas.openxmlformats.org/officeDocument/2006/relationships/image" Target="../media/image23.jpg"/><Relationship Id="rId20" Type="http://schemas.openxmlformats.org/officeDocument/2006/relationships/image" Target="../media/image27.png"/><Relationship Id="rId29" Type="http://schemas.openxmlformats.org/officeDocument/2006/relationships/image" Target="../media/image36.png"/><Relationship Id="rId1" Type="http://schemas.openxmlformats.org/officeDocument/2006/relationships/slideLayout" Target="../slideLayouts/slideLayout6.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32" Type="http://schemas.openxmlformats.org/officeDocument/2006/relationships/image" Target="../media/image39.jpeg"/><Relationship Id="rId5" Type="http://schemas.openxmlformats.org/officeDocument/2006/relationships/image" Target="../media/image12.png"/><Relationship Id="rId15" Type="http://schemas.openxmlformats.org/officeDocument/2006/relationships/image" Target="../media/image22.jpeg"/><Relationship Id="rId23" Type="http://schemas.openxmlformats.org/officeDocument/2006/relationships/image" Target="../media/image30.png"/><Relationship Id="rId28" Type="http://schemas.openxmlformats.org/officeDocument/2006/relationships/image" Target="../media/image35.jpeg"/><Relationship Id="rId10" Type="http://schemas.openxmlformats.org/officeDocument/2006/relationships/image" Target="../media/image17.png"/><Relationship Id="rId19" Type="http://schemas.openxmlformats.org/officeDocument/2006/relationships/image" Target="../media/image26.png"/><Relationship Id="rId31" Type="http://schemas.openxmlformats.org/officeDocument/2006/relationships/image" Target="../media/image38.jpe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jp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35"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ambergibbscomp@gmail.com"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1066800"/>
            <a:ext cx="7620000" cy="2209799"/>
          </a:xfrm>
        </p:spPr>
        <p:txBody>
          <a:bodyPr>
            <a:noAutofit/>
          </a:bodyPr>
          <a:lstStyle/>
          <a:p>
            <a:pPr algn="ctr"/>
            <a:r>
              <a:rPr lang="en-US" sz="3200" dirty="0"/>
              <a:t>Industry Sector Partnerships, &amp; The Central Ohio Manufacturing Partnership (COMP)</a:t>
            </a:r>
          </a:p>
        </p:txBody>
      </p:sp>
      <p:sp>
        <p:nvSpPr>
          <p:cNvPr id="6" name="Rectangle 5"/>
          <p:cNvSpPr/>
          <p:nvPr/>
        </p:nvSpPr>
        <p:spPr>
          <a:xfrm>
            <a:off x="4922520" y="5884037"/>
            <a:ext cx="4191000" cy="1015663"/>
          </a:xfrm>
          <a:prstGeom prst="rect">
            <a:avLst/>
          </a:prstGeom>
        </p:spPr>
        <p:txBody>
          <a:bodyPr wrap="square">
            <a:spAutoFit/>
          </a:bodyPr>
          <a:lstStyle/>
          <a:p>
            <a:r>
              <a:rPr lang="en-US" sz="1200" dirty="0">
                <a:solidFill>
                  <a:schemeClr val="tx2">
                    <a:lumMod val="60000"/>
                    <a:lumOff val="40000"/>
                  </a:schemeClr>
                </a:solidFill>
              </a:rPr>
              <a:t>The information contained herein is based on contributions from the founding members of COMP, and the work-product of Sara Tracey, Ph.D., Senior Specialist, Career Pathways, Thomas P. Miller and Associates, and the Ohio Manufacturers’ Association website.</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381000"/>
            <a:ext cx="3653516"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6019800"/>
            <a:ext cx="2289048" cy="643762"/>
          </a:xfrm>
          <a:prstGeom prst="rect">
            <a:avLst/>
          </a:prstGeom>
        </p:spPr>
      </p:pic>
    </p:spTree>
    <p:extLst>
      <p:ext uri="{BB962C8B-B14F-4D97-AF65-F5344CB8AC3E}">
        <p14:creationId xmlns:p14="http://schemas.microsoft.com/office/powerpoint/2010/main" val="26901698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229600" cy="4876800"/>
          </a:xfrm>
        </p:spPr>
        <p:txBody>
          <a:bodyPr/>
          <a:lstStyle/>
          <a:p>
            <a:r>
              <a:rPr lang="en-US" dirty="0" smtClean="0"/>
              <a:t>Industry Sector Partnerships</a:t>
            </a:r>
          </a:p>
          <a:p>
            <a:endParaRPr lang="en-US" dirty="0"/>
          </a:p>
          <a:p>
            <a:r>
              <a:rPr lang="en-US" dirty="0" smtClean="0"/>
              <a:t>Central Ohio Manufacturing Partnership (COMP)</a:t>
            </a:r>
          </a:p>
          <a:p>
            <a:endParaRPr lang="en-US" dirty="0"/>
          </a:p>
          <a:p>
            <a:r>
              <a:rPr lang="en-US" dirty="0" smtClean="0"/>
              <a:t>Manufacturing Sector Partnerships’ Successes in Ohio</a:t>
            </a:r>
          </a:p>
          <a:p>
            <a:endParaRPr lang="en-US" dirty="0"/>
          </a:p>
          <a:p>
            <a:r>
              <a:rPr lang="en-US" dirty="0" smtClean="0"/>
              <a:t>Replicating Success &amp; COMP’s Path Forward</a:t>
            </a:r>
          </a:p>
          <a:p>
            <a:endParaRPr lang="en-US" dirty="0"/>
          </a:p>
          <a:p>
            <a:r>
              <a:rPr lang="en-US" dirty="0" smtClean="0"/>
              <a:t>Q&amp;A</a:t>
            </a:r>
          </a:p>
          <a:p>
            <a:endParaRPr lang="en-US" dirty="0"/>
          </a:p>
          <a:p>
            <a:endParaRPr lang="en-US" dirty="0" smtClean="0"/>
          </a:p>
          <a:p>
            <a:endParaRPr lang="en-US" dirty="0"/>
          </a:p>
        </p:txBody>
      </p:sp>
    </p:spTree>
    <p:extLst>
      <p:ext uri="{BB962C8B-B14F-4D97-AF65-F5344CB8AC3E}">
        <p14:creationId xmlns:p14="http://schemas.microsoft.com/office/powerpoint/2010/main" val="33164118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533401"/>
            <a:ext cx="7848600" cy="2209799"/>
          </a:xfrm>
        </p:spPr>
        <p:txBody>
          <a:bodyPr>
            <a:normAutofit/>
          </a:bodyPr>
          <a:lstStyle/>
          <a:p>
            <a:r>
              <a:rPr lang="en-US" sz="3200" dirty="0"/>
              <a:t>Industry Sector Partnerships</a:t>
            </a:r>
          </a:p>
        </p:txBody>
      </p:sp>
    </p:spTree>
    <p:extLst>
      <p:ext uri="{BB962C8B-B14F-4D97-AF65-F5344CB8AC3E}">
        <p14:creationId xmlns:p14="http://schemas.microsoft.com/office/powerpoint/2010/main" val="29932598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274638"/>
            <a:ext cx="8382000" cy="868362"/>
          </a:xfrm>
        </p:spPr>
        <p:txBody>
          <a:bodyPr>
            <a:normAutofit/>
          </a:bodyPr>
          <a:lstStyle/>
          <a:p>
            <a:pPr algn="ctr"/>
            <a:r>
              <a:rPr lang="en-US" sz="2800" dirty="0"/>
              <a:t>“The Why” of Manufacturing Partnerships</a:t>
            </a:r>
          </a:p>
        </p:txBody>
      </p:sp>
      <p:sp>
        <p:nvSpPr>
          <p:cNvPr id="3" name="Content Placeholder 2"/>
          <p:cNvSpPr>
            <a:spLocks noGrp="1"/>
          </p:cNvSpPr>
          <p:nvPr>
            <p:ph idx="1"/>
          </p:nvPr>
        </p:nvSpPr>
        <p:spPr>
          <a:xfrm>
            <a:off x="228600" y="1142999"/>
            <a:ext cx="8686800" cy="5181601"/>
          </a:xfrm>
        </p:spPr>
        <p:txBody>
          <a:bodyPr>
            <a:noAutofit/>
          </a:bodyPr>
          <a:lstStyle/>
          <a:p>
            <a:r>
              <a:rPr lang="en-US" sz="1800" dirty="0"/>
              <a:t>Manufacturing in Ohio is the </a:t>
            </a:r>
            <a:r>
              <a:rPr lang="en-US" sz="1800" b="1" dirty="0"/>
              <a:t>largest economic sector </a:t>
            </a:r>
            <a:r>
              <a:rPr lang="en-US" sz="1800" dirty="0"/>
              <a:t>with $112.24B in GDP in 2018, and it accounts for 16.6% of Ohio’s </a:t>
            </a:r>
            <a:r>
              <a:rPr lang="en-US" sz="1800" dirty="0" smtClean="0"/>
              <a:t>GDP trailing only </a:t>
            </a:r>
            <a:r>
              <a:rPr lang="en-US" sz="1800" dirty="0"/>
              <a:t>the states of California and Texas.</a:t>
            </a:r>
          </a:p>
          <a:p>
            <a:r>
              <a:rPr lang="en-US" sz="1800" dirty="0"/>
              <a:t>From 2013 through 2017, 51% of all new site selections in Ohio were for manufacturing projects.</a:t>
            </a:r>
          </a:p>
          <a:p>
            <a:r>
              <a:rPr lang="en-US" sz="1800" dirty="0"/>
              <a:t>According to the National Association of Manufacturers:</a:t>
            </a:r>
          </a:p>
          <a:p>
            <a:pPr lvl="1"/>
            <a:r>
              <a:rPr lang="en-US" sz="1800" dirty="0"/>
              <a:t>If you considered the </a:t>
            </a:r>
            <a:r>
              <a:rPr lang="en-US" sz="1800" b="1" dirty="0"/>
              <a:t>U.S. manufacturing sector</a:t>
            </a:r>
            <a:r>
              <a:rPr lang="en-US" sz="1800" dirty="0"/>
              <a:t> as a separate economy at $2.18 trillion it would be the </a:t>
            </a:r>
            <a:r>
              <a:rPr lang="en-US" sz="1800" b="1" dirty="0"/>
              <a:t>eighth largest economy in the world</a:t>
            </a:r>
            <a:r>
              <a:rPr lang="en-US" sz="1800" dirty="0"/>
              <a:t>. </a:t>
            </a:r>
          </a:p>
          <a:p>
            <a:pPr lvl="1"/>
            <a:r>
              <a:rPr lang="en-US" sz="1800" dirty="0"/>
              <a:t>In 2016, there were 249,962 firms in the manufacturing sector.</a:t>
            </a:r>
          </a:p>
          <a:p>
            <a:pPr lvl="2"/>
            <a:r>
              <a:rPr lang="en-US" dirty="0"/>
              <a:t>Only 1.5% of the total employed more than 500 associates.</a:t>
            </a:r>
          </a:p>
          <a:p>
            <a:pPr lvl="2"/>
            <a:r>
              <a:rPr lang="en-US" dirty="0"/>
              <a:t>75 % of the manufacturers employed 20 or less associates. </a:t>
            </a:r>
          </a:p>
          <a:p>
            <a:pPr lvl="1"/>
            <a:r>
              <a:rPr lang="en-US" sz="1800" dirty="0"/>
              <a:t>“Over the next decade, 4.6 million manufacturing jobs will likely be needed, and </a:t>
            </a:r>
            <a:r>
              <a:rPr lang="en-US" sz="1800" b="1" dirty="0"/>
              <a:t>2.4 million are expected to go unfilled </a:t>
            </a:r>
            <a:r>
              <a:rPr lang="en-US" sz="1800" dirty="0"/>
              <a:t>due to the skills gap. Moreover, according to a recent report, the lack of qualified talent could take a significant bite out of economic growth, potentially costing as much as $454 billion from manufacturing GDP in 2028 alone. Between now and 2028, a persistent skills shortage could cost $2.5 trillion in reduced output.” (Source: Deloitte and The Manufacturing Institute)</a:t>
            </a:r>
          </a:p>
          <a:p>
            <a:endParaRPr lang="en-US" sz="1800" dirty="0"/>
          </a:p>
        </p:txBody>
      </p:sp>
    </p:spTree>
    <p:extLst>
      <p:ext uri="{BB962C8B-B14F-4D97-AF65-F5344CB8AC3E}">
        <p14:creationId xmlns:p14="http://schemas.microsoft.com/office/powerpoint/2010/main" val="10057806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8382000" cy="868362"/>
          </a:xfrm>
        </p:spPr>
        <p:txBody>
          <a:bodyPr>
            <a:normAutofit/>
          </a:bodyPr>
          <a:lstStyle/>
          <a:p>
            <a:pPr algn="ctr"/>
            <a:r>
              <a:rPr lang="en-US" sz="2800" dirty="0"/>
              <a:t>Industry Sector Partnerships</a:t>
            </a:r>
          </a:p>
        </p:txBody>
      </p:sp>
      <p:sp>
        <p:nvSpPr>
          <p:cNvPr id="5" name="Content Placeholder 4"/>
          <p:cNvSpPr>
            <a:spLocks noGrp="1"/>
          </p:cNvSpPr>
          <p:nvPr>
            <p:ph idx="1"/>
          </p:nvPr>
        </p:nvSpPr>
        <p:spPr>
          <a:xfrm>
            <a:off x="304800" y="1143000"/>
            <a:ext cx="8610600" cy="3539527"/>
          </a:xfrm>
        </p:spPr>
        <p:txBody>
          <a:bodyPr>
            <a:noAutofit/>
          </a:bodyPr>
          <a:lstStyle/>
          <a:p>
            <a:pPr marL="0" marR="0">
              <a:spcBef>
                <a:spcPts val="0"/>
              </a:spcBef>
              <a:spcAft>
                <a:spcPts val="0"/>
              </a:spcAft>
            </a:pPr>
            <a:r>
              <a:rPr lang="en-US" sz="1800" dirty="0"/>
              <a:t>The Ohio Manufacturers’ Association (OMA) supports the Industry Sector Partnership model to improve the effectiveness of manufacturing organizations throughout the state of Ohio</a:t>
            </a:r>
            <a:r>
              <a:rPr lang="en-US" sz="1800" dirty="0" smtClean="0"/>
              <a:t>.</a:t>
            </a:r>
          </a:p>
          <a:p>
            <a:pPr marL="0" marR="0">
              <a:spcBef>
                <a:spcPts val="0"/>
              </a:spcBef>
              <a:spcAft>
                <a:spcPts val="0"/>
              </a:spcAft>
            </a:pPr>
            <a:endParaRPr lang="en-US" sz="1800" dirty="0"/>
          </a:p>
          <a:p>
            <a:pPr marL="0" marR="0">
              <a:spcBef>
                <a:spcPts val="0"/>
              </a:spcBef>
              <a:spcAft>
                <a:spcPts val="0"/>
              </a:spcAft>
            </a:pPr>
            <a:r>
              <a:rPr lang="en-US" sz="1800" dirty="0"/>
              <a:t>An Industry Sector Partnership is:</a:t>
            </a:r>
          </a:p>
          <a:p>
            <a:pPr marL="342900" marR="0" lvl="0" indent="-342900">
              <a:spcBef>
                <a:spcPts val="0"/>
              </a:spcBef>
              <a:spcAft>
                <a:spcPts val="0"/>
              </a:spcAft>
              <a:buFont typeface="+mj-lt"/>
              <a:buAutoNum type="arabicPeriod"/>
            </a:pPr>
            <a:r>
              <a:rPr lang="en-US" sz="1800" b="1" dirty="0">
                <a:ea typeface="Calibri"/>
                <a:cs typeface="Arial"/>
              </a:rPr>
              <a:t>Led by Employers</a:t>
            </a:r>
            <a:r>
              <a:rPr lang="en-US" sz="1800" dirty="0">
                <a:ea typeface="Calibri"/>
                <a:cs typeface="Arial"/>
              </a:rPr>
              <a:t>: to ensure the system is truly demand-driven and will lead to better outcomes for individuals.</a:t>
            </a:r>
            <a:endParaRPr lang="en-US" sz="1800" dirty="0">
              <a:ea typeface="Calibri"/>
              <a:cs typeface="Times New Roman"/>
            </a:endParaRPr>
          </a:p>
          <a:p>
            <a:pPr marL="342900" marR="0" lvl="0" indent="-342900">
              <a:spcBef>
                <a:spcPts val="0"/>
              </a:spcBef>
              <a:spcAft>
                <a:spcPts val="0"/>
              </a:spcAft>
              <a:buFont typeface="+mj-lt"/>
              <a:buAutoNum type="arabicPeriod"/>
            </a:pPr>
            <a:r>
              <a:rPr lang="en-US" sz="1800" b="1" dirty="0">
                <a:ea typeface="Calibri"/>
                <a:cs typeface="Arial"/>
              </a:rPr>
              <a:t>Focused on a single industry</a:t>
            </a:r>
            <a:r>
              <a:rPr lang="en-US" sz="1800" dirty="0">
                <a:ea typeface="Calibri"/>
                <a:cs typeface="Arial"/>
              </a:rPr>
              <a:t>: to allow employers to connect with peers from their own industry, identify needs beyond basic workplace skills, and dive deeply into the technical needs of the industry.</a:t>
            </a:r>
            <a:endParaRPr lang="en-US" sz="1800" dirty="0">
              <a:ea typeface="Calibri"/>
              <a:cs typeface="Times New Roman"/>
            </a:endParaRPr>
          </a:p>
          <a:p>
            <a:pPr marL="342900" marR="0" lvl="0" indent="-342900">
              <a:spcBef>
                <a:spcPts val="0"/>
              </a:spcBef>
              <a:spcAft>
                <a:spcPts val="0"/>
              </a:spcAft>
              <a:buFont typeface="+mj-lt"/>
              <a:buAutoNum type="arabicPeriod"/>
            </a:pPr>
            <a:r>
              <a:rPr lang="en-US" sz="1800" b="1" dirty="0">
                <a:ea typeface="Calibri"/>
                <a:cs typeface="Arial"/>
              </a:rPr>
              <a:t>Regional</a:t>
            </a:r>
            <a:r>
              <a:rPr lang="en-US" sz="1800" dirty="0">
                <a:ea typeface="Calibri"/>
                <a:cs typeface="Arial"/>
              </a:rPr>
              <a:t>: to address unique needs of subsectors while reflecting the true dynamics within a regional economy.</a:t>
            </a:r>
            <a:endParaRPr lang="en-US" sz="1800" dirty="0">
              <a:ea typeface="Calibri"/>
              <a:cs typeface="Times New Roman"/>
            </a:endParaRPr>
          </a:p>
          <a:p>
            <a:pPr marL="342900" marR="0" lvl="0" indent="-342900">
              <a:spcBef>
                <a:spcPts val="0"/>
              </a:spcBef>
              <a:spcAft>
                <a:spcPts val="0"/>
              </a:spcAft>
              <a:buFont typeface="+mj-lt"/>
              <a:buAutoNum type="arabicPeriod"/>
            </a:pPr>
            <a:r>
              <a:rPr lang="en-US" sz="1800" b="1" dirty="0">
                <a:ea typeface="Calibri"/>
                <a:cs typeface="Arial"/>
              </a:rPr>
              <a:t>Convened by a neutral intermediary</a:t>
            </a:r>
            <a:r>
              <a:rPr lang="en-US" sz="1800" dirty="0">
                <a:ea typeface="Calibri"/>
                <a:cs typeface="Arial"/>
              </a:rPr>
              <a:t>: to align all relevant partner programs and resources as solutions to identified industry needs</a:t>
            </a:r>
            <a:r>
              <a:rPr lang="en-US" sz="1800" dirty="0" smtClean="0">
                <a:ea typeface="Calibri"/>
                <a:cs typeface="Arial"/>
              </a:rPr>
              <a:t>.</a:t>
            </a:r>
            <a:endParaRPr lang="en-US" sz="1800" dirty="0"/>
          </a:p>
          <a:p>
            <a:pPr marL="342900" marR="0" lvl="0" indent="-342900">
              <a:spcBef>
                <a:spcPts val="0"/>
              </a:spcBef>
              <a:spcAft>
                <a:spcPts val="0"/>
              </a:spcAft>
              <a:buFont typeface="+mj-lt"/>
              <a:buAutoNum type="arabicPeriod"/>
            </a:pPr>
            <a:endParaRPr lang="en-US" sz="1800" dirty="0">
              <a:ea typeface="Calibri"/>
              <a:cs typeface="Times New Roman"/>
            </a:endParaRPr>
          </a:p>
          <a:p>
            <a:pPr marL="0" indent="0">
              <a:spcBef>
                <a:spcPts val="0"/>
              </a:spcBef>
              <a:buNone/>
            </a:pPr>
            <a:r>
              <a:rPr lang="en-US" sz="1800" dirty="0"/>
              <a:t>Sector partnerships are a proven workforce development strategy that promote collaboration among manufacturers, educational institutions and community resource organizations. </a:t>
            </a:r>
          </a:p>
          <a:p>
            <a:pPr marL="0" marR="0" lvl="0" indent="0">
              <a:spcBef>
                <a:spcPts val="0"/>
              </a:spcBef>
              <a:spcAft>
                <a:spcPts val="0"/>
              </a:spcAft>
              <a:buNone/>
            </a:pPr>
            <a:endParaRPr lang="en-US" sz="1800" dirty="0">
              <a:ea typeface="Calibri"/>
              <a:cs typeface="Times New Roman"/>
            </a:endParaRPr>
          </a:p>
          <a:p>
            <a:endParaRPr lang="en-US" sz="1800" dirty="0"/>
          </a:p>
        </p:txBody>
      </p:sp>
    </p:spTree>
    <p:extLst>
      <p:ext uri="{BB962C8B-B14F-4D97-AF65-F5344CB8AC3E}">
        <p14:creationId xmlns:p14="http://schemas.microsoft.com/office/powerpoint/2010/main" val="10517770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8382000" cy="868362"/>
          </a:xfrm>
        </p:spPr>
        <p:txBody>
          <a:bodyPr>
            <a:normAutofit/>
          </a:bodyPr>
          <a:lstStyle/>
          <a:p>
            <a:pPr algn="ctr"/>
            <a:r>
              <a:rPr lang="en-US" sz="2800" dirty="0"/>
              <a:t>The Four Priorities of the OMA’s Workforce Policy</a:t>
            </a:r>
          </a:p>
        </p:txBody>
      </p:sp>
      <p:sp>
        <p:nvSpPr>
          <p:cNvPr id="3" name="Content Placeholder 2"/>
          <p:cNvSpPr>
            <a:spLocks noGrp="1"/>
          </p:cNvSpPr>
          <p:nvPr>
            <p:ph idx="1"/>
          </p:nvPr>
        </p:nvSpPr>
        <p:spPr>
          <a:xfrm>
            <a:off x="685800" y="1371600"/>
            <a:ext cx="7924800" cy="3539527"/>
          </a:xfrm>
        </p:spPr>
        <p:txBody>
          <a:bodyPr>
            <a:noAutofit/>
          </a:bodyPr>
          <a:lstStyle/>
          <a:p>
            <a:pPr marL="0" indent="0">
              <a:buNone/>
            </a:pPr>
            <a:r>
              <a:rPr lang="en-US" sz="1800" dirty="0"/>
              <a:t>As a result of surveys and other feedback from the initial OMA Manufacturers Workforce Summit in November 2017 these four priorities have shaped the OMA’s Workforce policy:</a:t>
            </a:r>
          </a:p>
          <a:p>
            <a:r>
              <a:rPr lang="en-US" sz="1800" b="1" dirty="0"/>
              <a:t>Leadership / Sector Partnership Capacity Building: </a:t>
            </a:r>
            <a:r>
              <a:rPr lang="en-US" sz="1800" dirty="0"/>
              <a:t>Through technical assistance and best practices sharing, increase industry champions’ and partnerships’ abilities to drive systems change.</a:t>
            </a:r>
          </a:p>
          <a:p>
            <a:endParaRPr lang="en-US" sz="1800" dirty="0"/>
          </a:p>
          <a:p>
            <a:r>
              <a:rPr lang="en-US" sz="1800" b="1" dirty="0"/>
              <a:t>Policy Development: </a:t>
            </a:r>
            <a:r>
              <a:rPr lang="en-US" sz="1800" dirty="0"/>
              <a:t>Amplify the voice of manufacturers with lawmakers and public officials.</a:t>
            </a:r>
          </a:p>
          <a:p>
            <a:endParaRPr lang="en-US" sz="1800" dirty="0"/>
          </a:p>
          <a:p>
            <a:r>
              <a:rPr lang="en-US" sz="1800" b="1" dirty="0"/>
              <a:t>Marketing and Communication: </a:t>
            </a:r>
            <a:r>
              <a:rPr lang="en-US" sz="1800" dirty="0"/>
              <a:t>Leverage the Making Ohio brand to elevate awareness and interest in manufacturing careers.</a:t>
            </a:r>
          </a:p>
          <a:p>
            <a:endParaRPr lang="en-US" sz="1800" dirty="0"/>
          </a:p>
          <a:p>
            <a:r>
              <a:rPr lang="en-US" sz="1800" b="1" dirty="0"/>
              <a:t>Education Innovation: </a:t>
            </a:r>
            <a:r>
              <a:rPr lang="en-US" sz="1800" dirty="0"/>
              <a:t>Increase public/private collaborations that train and educate the manufacturing workforce of tomorrow.</a:t>
            </a:r>
          </a:p>
        </p:txBody>
      </p:sp>
    </p:spTree>
    <p:extLst>
      <p:ext uri="{BB962C8B-B14F-4D97-AF65-F5344CB8AC3E}">
        <p14:creationId xmlns:p14="http://schemas.microsoft.com/office/powerpoint/2010/main" val="1895888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8382000" cy="868362"/>
          </a:xfrm>
        </p:spPr>
        <p:txBody>
          <a:bodyPr>
            <a:normAutofit/>
          </a:bodyPr>
          <a:lstStyle/>
          <a:p>
            <a:pPr algn="ctr"/>
            <a:r>
              <a:rPr lang="en-US" sz="2800" dirty="0"/>
              <a:t>Manufacturing Partnerships Four </a:t>
            </a:r>
            <a:r>
              <a:rPr lang="en-US" sz="2800" dirty="0" smtClean="0"/>
              <a:t>Themes</a:t>
            </a:r>
            <a:endParaRPr lang="en-US" sz="2800" dirty="0"/>
          </a:p>
        </p:txBody>
      </p:sp>
      <p:sp>
        <p:nvSpPr>
          <p:cNvPr id="3" name="Content Placeholder 2"/>
          <p:cNvSpPr>
            <a:spLocks noGrp="1"/>
          </p:cNvSpPr>
          <p:nvPr>
            <p:ph idx="1"/>
          </p:nvPr>
        </p:nvSpPr>
        <p:spPr>
          <a:xfrm>
            <a:off x="685800" y="1371600"/>
            <a:ext cx="7924800" cy="3539527"/>
          </a:xfrm>
        </p:spPr>
        <p:txBody>
          <a:bodyPr>
            <a:noAutofit/>
          </a:bodyPr>
          <a:lstStyle/>
          <a:p>
            <a:pPr marL="0" indent="0">
              <a:buNone/>
            </a:pPr>
            <a:r>
              <a:rPr lang="en-US" sz="1800" dirty="0" smtClean="0"/>
              <a:t>Within each of the previously mentioned four priorities, the OMA organizes activities around these themes:</a:t>
            </a:r>
            <a:endParaRPr lang="en-US" sz="1800" dirty="0"/>
          </a:p>
          <a:p>
            <a:r>
              <a:rPr lang="en-US" sz="1800" b="1" dirty="0"/>
              <a:t>Industry-Recognized Credentials (and Industry-Recognized Apprenticeship): </a:t>
            </a:r>
            <a:r>
              <a:rPr lang="en-US" sz="1800" dirty="0"/>
              <a:t>Expand awareness and attainment of industry-recognized credentials by educating manufacturers, intermediaries, and education providers on the value of credentials; advocate for policies that award credit for credentials; and align earn-and-learn programs with credentials.</a:t>
            </a:r>
          </a:p>
          <a:p>
            <a:r>
              <a:rPr lang="en-US" sz="1800" dirty="0"/>
              <a:t> </a:t>
            </a:r>
            <a:r>
              <a:rPr lang="en-US" sz="1800" b="1" dirty="0"/>
              <a:t>Career Pathways: </a:t>
            </a:r>
            <a:r>
              <a:rPr lang="en-US" sz="1800" dirty="0"/>
              <a:t>Adopt statewide pathways to ensure that programs and initiatives are aligned with industry demand and offer predictable transitions for students.</a:t>
            </a:r>
          </a:p>
          <a:p>
            <a:r>
              <a:rPr lang="en-US" sz="1800" b="1" dirty="0"/>
              <a:t>Partner Engagement: </a:t>
            </a:r>
            <a:r>
              <a:rPr lang="en-US" sz="1800" dirty="0"/>
              <a:t>Support industry champions and emerging sector partnerships as they ensure workforce, economic development, and education systems are fully engaged in sector partnership strategy.</a:t>
            </a:r>
          </a:p>
          <a:p>
            <a:r>
              <a:rPr lang="en-US" sz="1800" b="1" dirty="0"/>
              <a:t>Fund Development and Sustainability: </a:t>
            </a:r>
            <a:r>
              <a:rPr lang="en-US" sz="1800" dirty="0"/>
              <a:t>Expand outreach to sponsors and philanthropic funders; build regional sector partnerships’ ability to secure their own funding.</a:t>
            </a:r>
          </a:p>
          <a:p>
            <a:endParaRPr lang="en-US" sz="1600" dirty="0"/>
          </a:p>
        </p:txBody>
      </p:sp>
    </p:spTree>
    <p:extLst>
      <p:ext uri="{BB962C8B-B14F-4D97-AF65-F5344CB8AC3E}">
        <p14:creationId xmlns:p14="http://schemas.microsoft.com/office/powerpoint/2010/main" val="885158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381000" y="274638"/>
            <a:ext cx="8610600" cy="868362"/>
          </a:xfrm>
        </p:spPr>
        <p:txBody>
          <a:bodyPr>
            <a:normAutofit/>
          </a:bodyPr>
          <a:lstStyle/>
          <a:p>
            <a:pPr algn="ctr"/>
            <a:r>
              <a:rPr lang="en-US" sz="2800" dirty="0"/>
              <a:t>The Industry Sector Partnership Model</a:t>
            </a:r>
          </a:p>
        </p:txBody>
      </p:sp>
      <p:pic>
        <p:nvPicPr>
          <p:cNvPr id="7291" name="Picture 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43000"/>
            <a:ext cx="8148638" cy="5523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rot="18984726">
            <a:off x="1828222" y="1312890"/>
            <a:ext cx="3488108" cy="24377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81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381000" y="274638"/>
            <a:ext cx="8610600" cy="715962"/>
          </a:xfrm>
        </p:spPr>
        <p:txBody>
          <a:bodyPr>
            <a:normAutofit/>
          </a:bodyPr>
          <a:lstStyle/>
          <a:p>
            <a:pPr algn="ctr"/>
            <a:r>
              <a:rPr lang="en-US" sz="2800" dirty="0"/>
              <a:t>State Level Organizational Relationships</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6200" y="1371600"/>
            <a:ext cx="8941535"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581400" y="1524000"/>
            <a:ext cx="411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Rectangular Callout 1"/>
          <p:cNvSpPr/>
          <p:nvPr/>
        </p:nvSpPr>
        <p:spPr>
          <a:xfrm>
            <a:off x="1371600" y="838200"/>
            <a:ext cx="7086600" cy="1104900"/>
          </a:xfrm>
          <a:prstGeom prst="wedgeRectCallout">
            <a:avLst>
              <a:gd name="adj1" fmla="val -34749"/>
              <a:gd name="adj2" fmla="val 47579"/>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rPr>
              <a:t>Members of each Regional Sector Partnership participate on the OMA Leadership Committee which serves as a communication bridge between the sector partnerships and these state agencies that are pivotal to successfully developing the future talent pipeline for manufacturing.</a:t>
            </a:r>
          </a:p>
        </p:txBody>
      </p:sp>
    </p:spTree>
    <p:extLst>
      <p:ext uri="{BB962C8B-B14F-4D97-AF65-F5344CB8AC3E}">
        <p14:creationId xmlns:p14="http://schemas.microsoft.com/office/powerpoint/2010/main" val="10578527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381000" y="274638"/>
            <a:ext cx="8610600" cy="715962"/>
          </a:xfrm>
        </p:spPr>
        <p:txBody>
          <a:bodyPr>
            <a:normAutofit/>
          </a:bodyPr>
          <a:lstStyle/>
          <a:p>
            <a:pPr algn="ctr"/>
            <a:r>
              <a:rPr lang="en-US" sz="2800" dirty="0"/>
              <a:t>Industry Sector Partnerships In Ohio</a:t>
            </a:r>
          </a:p>
        </p:txBody>
      </p:sp>
      <p:sp>
        <p:nvSpPr>
          <p:cNvPr id="6" name="Content Placeholder 5">
            <a:extLst>
              <a:ext uri="{FF2B5EF4-FFF2-40B4-BE49-F238E27FC236}">
                <a16:creationId xmlns:a16="http://schemas.microsoft.com/office/drawing/2014/main" xmlns="" id="{616C49B7-EE30-45E8-B1E5-51C0EC8FFDB8}"/>
              </a:ext>
            </a:extLst>
          </p:cNvPr>
          <p:cNvSpPr txBox="1">
            <a:spLocks/>
          </p:cNvSpPr>
          <p:nvPr/>
        </p:nvSpPr>
        <p:spPr>
          <a:xfrm>
            <a:off x="4419600" y="1295400"/>
            <a:ext cx="4724400" cy="5510785"/>
          </a:xfrm>
          <a:prstGeom prst="rect">
            <a:avLst/>
          </a:prstGeom>
        </p:spPr>
        <p:txBody>
          <a:bodyPr>
            <a:normAutofit fontScale="70000" lnSpcReduction="2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dirty="0"/>
              <a:t>Central:</a:t>
            </a:r>
          </a:p>
          <a:p>
            <a:pPr lvl="1"/>
            <a:r>
              <a:rPr lang="en-US" dirty="0"/>
              <a:t>Central Ohio Manufacturing Partnership</a:t>
            </a:r>
          </a:p>
          <a:p>
            <a:pPr lvl="1"/>
            <a:r>
              <a:rPr lang="en-US" dirty="0"/>
              <a:t>North Central Ohio Region Industry Manufacturers Workforce Alliance</a:t>
            </a:r>
          </a:p>
          <a:p>
            <a:r>
              <a:rPr lang="en-US" dirty="0"/>
              <a:t>Northeast:</a:t>
            </a:r>
          </a:p>
          <a:p>
            <a:pPr lvl="1"/>
            <a:r>
              <a:rPr lang="en-US" dirty="0"/>
              <a:t>Alliance for Working Together Foundation</a:t>
            </a:r>
          </a:p>
          <a:p>
            <a:pPr lvl="1"/>
            <a:r>
              <a:rPr lang="en-US" dirty="0" err="1"/>
              <a:t>ConxusNEO</a:t>
            </a:r>
            <a:endParaRPr lang="en-US" dirty="0"/>
          </a:p>
          <a:p>
            <a:pPr lvl="1"/>
            <a:r>
              <a:rPr lang="en-US" dirty="0"/>
              <a:t>Cuyahoga County Manufacturing Sector Partnership</a:t>
            </a:r>
          </a:p>
          <a:p>
            <a:pPr lvl="1"/>
            <a:r>
              <a:rPr lang="en-US" dirty="0"/>
              <a:t>Lorain County Manufacturing Council </a:t>
            </a:r>
          </a:p>
          <a:p>
            <a:pPr lvl="1"/>
            <a:r>
              <a:rPr lang="en-US" dirty="0"/>
              <a:t>Mahoning Valley Manufacturers’ Coalition</a:t>
            </a:r>
          </a:p>
          <a:p>
            <a:r>
              <a:rPr lang="en-US" dirty="0"/>
              <a:t>Northwest: </a:t>
            </a:r>
          </a:p>
          <a:p>
            <a:pPr lvl="1"/>
            <a:r>
              <a:rPr lang="en-US" dirty="0"/>
              <a:t>Northwest Ohio Manufacturing Alliance </a:t>
            </a:r>
          </a:p>
          <a:p>
            <a:r>
              <a:rPr lang="en-US" dirty="0"/>
              <a:t>Southeast:</a:t>
            </a:r>
          </a:p>
          <a:p>
            <a:pPr lvl="1"/>
            <a:r>
              <a:rPr lang="en-US" dirty="0"/>
              <a:t>Appalachian Ohio Manufacturers Partnership (Unofficial)</a:t>
            </a:r>
          </a:p>
          <a:p>
            <a:r>
              <a:rPr lang="en-US" dirty="0"/>
              <a:t>Southwest: </a:t>
            </a:r>
          </a:p>
          <a:p>
            <a:pPr lvl="1"/>
            <a:r>
              <a:rPr lang="en-US" dirty="0"/>
              <a:t>Advanced Manufacturing Industry Partnership</a:t>
            </a:r>
          </a:p>
          <a:p>
            <a:pPr lvl="1"/>
            <a:r>
              <a:rPr lang="en-US" dirty="0"/>
              <a:t>Dayton Region Manufacturing Workforce Partnership</a:t>
            </a:r>
          </a:p>
          <a:p>
            <a:r>
              <a:rPr lang="en-US" dirty="0"/>
              <a:t>West: </a:t>
            </a:r>
          </a:p>
          <a:p>
            <a:pPr lvl="1"/>
            <a:r>
              <a:rPr lang="en-US" dirty="0"/>
              <a:t>West Central Ohio Manufacturing Partnership</a:t>
            </a:r>
          </a:p>
          <a:p>
            <a:pPr lvl="1" indent="0">
              <a:buFont typeface="Arial" pitchFamily="34" charset="0"/>
              <a:buNone/>
            </a:pPr>
            <a:endParaRPr lang="en-US" dirty="0"/>
          </a:p>
          <a:p>
            <a:pPr lvl="1" indent="0">
              <a:buFont typeface="Arial" pitchFamily="34" charset="0"/>
              <a:buNone/>
            </a:pPr>
            <a:r>
              <a:rPr lang="en-US" dirty="0"/>
              <a:t>This list is based on responses to the 2018 OMA Intermediary Survey Results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64974">
            <a:off x="311205" y="1934183"/>
            <a:ext cx="4078219" cy="3761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714" y="1513753"/>
            <a:ext cx="4267200" cy="396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5410200"/>
            <a:ext cx="1266825"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29687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14400" y="342900"/>
            <a:ext cx="7543800" cy="523220"/>
          </a:xfrm>
          <a:prstGeom prst="rect">
            <a:avLst/>
          </a:prstGeom>
          <a:noFill/>
        </p:spPr>
        <p:txBody>
          <a:bodyPr wrap="square" rtlCol="0">
            <a:spAutoFit/>
          </a:bodyPr>
          <a:lstStyle/>
          <a:p>
            <a:pPr algn="ctr"/>
            <a:r>
              <a:rPr lang="en-US" sz="2800" dirty="0">
                <a:solidFill>
                  <a:srgbClr val="1F497D"/>
                </a:solidFill>
              </a:rPr>
              <a:t>COMP Manufacturing Members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76960"/>
            <a:ext cx="6896100" cy="5979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42900" y="951492"/>
            <a:ext cx="2019300" cy="5632311"/>
          </a:xfrm>
          <a:prstGeom prst="rect">
            <a:avLst/>
          </a:prstGeom>
        </p:spPr>
        <p:txBody>
          <a:bodyPr wrap="square">
            <a:spAutoFit/>
          </a:bodyPr>
          <a:lstStyle/>
          <a:p>
            <a:r>
              <a:rPr lang="en-US" dirty="0">
                <a:ea typeface="Calibri"/>
                <a:cs typeface="Times New Roman"/>
              </a:rPr>
              <a:t>COMP covers an 11-county region that </a:t>
            </a:r>
            <a:r>
              <a:rPr lang="en-US" dirty="0" smtClean="0">
                <a:ea typeface="Calibri"/>
                <a:cs typeface="Times New Roman"/>
              </a:rPr>
              <a:t>includes: </a:t>
            </a:r>
            <a:r>
              <a:rPr lang="en-US" b="1" dirty="0" smtClean="0">
                <a:ea typeface="Calibri"/>
                <a:cs typeface="Times New Roman"/>
              </a:rPr>
              <a:t>Delaware Fairfield </a:t>
            </a:r>
          </a:p>
          <a:p>
            <a:r>
              <a:rPr lang="en-US" b="1" dirty="0" smtClean="0">
                <a:ea typeface="Calibri"/>
                <a:cs typeface="Times New Roman"/>
              </a:rPr>
              <a:t>Franklin</a:t>
            </a:r>
          </a:p>
          <a:p>
            <a:r>
              <a:rPr lang="en-US" b="1" dirty="0" smtClean="0">
                <a:ea typeface="Calibri"/>
                <a:cs typeface="Times New Roman"/>
              </a:rPr>
              <a:t>Knox</a:t>
            </a:r>
          </a:p>
          <a:p>
            <a:r>
              <a:rPr lang="en-US" b="1" dirty="0" smtClean="0">
                <a:ea typeface="Calibri"/>
                <a:cs typeface="Times New Roman"/>
              </a:rPr>
              <a:t>Licking</a:t>
            </a:r>
          </a:p>
          <a:p>
            <a:r>
              <a:rPr lang="en-US" b="1" dirty="0" smtClean="0">
                <a:ea typeface="Calibri"/>
                <a:cs typeface="Times New Roman"/>
              </a:rPr>
              <a:t>Logan</a:t>
            </a:r>
          </a:p>
          <a:p>
            <a:r>
              <a:rPr lang="en-US" b="1" dirty="0" smtClean="0">
                <a:ea typeface="Calibri"/>
                <a:cs typeface="Times New Roman"/>
              </a:rPr>
              <a:t>Madison </a:t>
            </a:r>
          </a:p>
          <a:p>
            <a:r>
              <a:rPr lang="en-US" b="1" dirty="0" smtClean="0">
                <a:ea typeface="Calibri"/>
                <a:cs typeface="Times New Roman"/>
              </a:rPr>
              <a:t>Marion</a:t>
            </a:r>
          </a:p>
          <a:p>
            <a:r>
              <a:rPr lang="en-US" b="1" dirty="0" smtClean="0">
                <a:ea typeface="Calibri"/>
                <a:cs typeface="Times New Roman"/>
              </a:rPr>
              <a:t>Morrow</a:t>
            </a:r>
          </a:p>
          <a:p>
            <a:r>
              <a:rPr lang="en-US" b="1" dirty="0" smtClean="0">
                <a:ea typeface="Calibri"/>
                <a:cs typeface="Times New Roman"/>
              </a:rPr>
              <a:t>Pickaway</a:t>
            </a:r>
          </a:p>
          <a:p>
            <a:r>
              <a:rPr lang="en-US" b="1" dirty="0" smtClean="0">
                <a:ea typeface="Calibri"/>
                <a:cs typeface="Times New Roman"/>
              </a:rPr>
              <a:t>Union</a:t>
            </a:r>
          </a:p>
          <a:p>
            <a:endParaRPr lang="en-US" dirty="0" smtClean="0">
              <a:ea typeface="Calibri"/>
              <a:cs typeface="Times New Roman"/>
            </a:endParaRPr>
          </a:p>
          <a:p>
            <a:r>
              <a:rPr lang="en-US" dirty="0" smtClean="0"/>
              <a:t>This area </a:t>
            </a:r>
            <a:r>
              <a:rPr lang="en-US" dirty="0"/>
              <a:t>includes 1,700 manufacturers employing over 86,000 people. </a:t>
            </a:r>
            <a:r>
              <a:rPr lang="en-US" dirty="0">
                <a:ea typeface="Calibri"/>
                <a:cs typeface="Times New Roman"/>
              </a:rPr>
              <a:t> </a:t>
            </a:r>
          </a:p>
        </p:txBody>
      </p:sp>
    </p:spTree>
    <p:extLst>
      <p:ext uri="{BB962C8B-B14F-4D97-AF65-F5344CB8AC3E}">
        <p14:creationId xmlns:p14="http://schemas.microsoft.com/office/powerpoint/2010/main" val="27573327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4000" cy="923330"/>
          </a:xfrm>
          <a:prstGeom prst="rect">
            <a:avLst/>
          </a:prstGeom>
          <a:noFill/>
        </p:spPr>
        <p:txBody>
          <a:bodyPr wrap="square" rtlCol="0">
            <a:spAutoFit/>
          </a:bodyPr>
          <a:lstStyle/>
          <a:p>
            <a:pPr algn="ctr"/>
            <a:r>
              <a:rPr lang="en-US" sz="2700" dirty="0">
                <a:solidFill>
                  <a:srgbClr val="1F497D"/>
                </a:solidFill>
              </a:rPr>
              <a:t>COMP Education, Workforce, Economic Development, Trade &amp; Workforce, and Consulting &amp; Workforce Members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228129"/>
            <a:ext cx="6565900" cy="5601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12528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81000"/>
            <a:ext cx="2638651"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4087" y="1524000"/>
            <a:ext cx="1281773" cy="703426"/>
          </a:xfrm>
          <a:prstGeom prst="rect">
            <a:avLst/>
          </a:prstGeom>
        </p:spPr>
      </p:pic>
      <p:pic>
        <p:nvPicPr>
          <p:cNvPr id="33" name="Picture 32"/>
          <p:cNvPicPr>
            <a:picLocks noChangeAspect="1"/>
          </p:cNvPicPr>
          <p:nvPr/>
        </p:nvPicPr>
        <p:blipFill>
          <a:blip r:embed="rId5"/>
          <a:stretch>
            <a:fillRect/>
          </a:stretch>
        </p:blipFill>
        <p:spPr>
          <a:xfrm>
            <a:off x="2971800" y="1652113"/>
            <a:ext cx="1265329" cy="473929"/>
          </a:xfrm>
          <a:prstGeom prst="rect">
            <a:avLst/>
          </a:prstGeom>
        </p:spPr>
      </p:pic>
      <p:pic>
        <p:nvPicPr>
          <p:cNvPr id="34" name="Picture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4800" y="1563564"/>
            <a:ext cx="1046712" cy="624297"/>
          </a:xfrm>
          <a:prstGeom prst="rect">
            <a:avLst/>
          </a:prstGeom>
        </p:spPr>
      </p:pic>
      <p:pic>
        <p:nvPicPr>
          <p:cNvPr id="35" name="Picture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08625" y="1591561"/>
            <a:ext cx="580836" cy="568305"/>
          </a:xfrm>
          <a:prstGeom prst="rect">
            <a:avLst/>
          </a:prstGeom>
        </p:spPr>
      </p:pic>
      <p:pic>
        <p:nvPicPr>
          <p:cNvPr id="36" name="Picture 3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83424" y="1677605"/>
            <a:ext cx="1731100" cy="482261"/>
          </a:xfrm>
          <a:prstGeom prst="rect">
            <a:avLst/>
          </a:prstGeom>
        </p:spPr>
      </p:pic>
      <p:pic>
        <p:nvPicPr>
          <p:cNvPr id="40" name="Picture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69900" y="2564302"/>
            <a:ext cx="578367" cy="488158"/>
          </a:xfrm>
          <a:prstGeom prst="rect">
            <a:avLst/>
          </a:prstGeom>
        </p:spPr>
      </p:pic>
      <p:grpSp>
        <p:nvGrpSpPr>
          <p:cNvPr id="41" name="Group 40"/>
          <p:cNvGrpSpPr/>
          <p:nvPr/>
        </p:nvGrpSpPr>
        <p:grpSpPr>
          <a:xfrm>
            <a:off x="4343399" y="2635701"/>
            <a:ext cx="1601268" cy="416759"/>
            <a:chOff x="0" y="0"/>
            <a:chExt cx="10115550" cy="3657600"/>
          </a:xfrm>
        </p:grpSpPr>
        <p:pic>
          <p:nvPicPr>
            <p:cNvPr id="42" name="Picture 4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78399" y="0"/>
              <a:ext cx="3786894" cy="2932789"/>
            </a:xfrm>
            <a:prstGeom prst="rect">
              <a:avLst/>
            </a:prstGeom>
            <a:solidFill>
              <a:srgbClr val="FFFFFF"/>
            </a:solidFill>
          </p:spPr>
        </p:pic>
        <p:pic>
          <p:nvPicPr>
            <p:cNvPr id="43" name="Picture 4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2824082"/>
              <a:ext cx="10115550" cy="833518"/>
            </a:xfrm>
            <a:prstGeom prst="rect">
              <a:avLst/>
            </a:prstGeom>
            <a:solidFill>
              <a:srgbClr val="FFFFFF"/>
            </a:solidFill>
          </p:spPr>
        </p:pic>
      </p:grpSp>
      <p:pic>
        <p:nvPicPr>
          <p:cNvPr id="44" name="Picture 4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9876" y="2584558"/>
            <a:ext cx="990268" cy="466566"/>
          </a:xfrm>
          <a:prstGeom prst="rect">
            <a:avLst/>
          </a:prstGeom>
        </p:spPr>
      </p:pic>
      <p:pic>
        <p:nvPicPr>
          <p:cNvPr id="45" name="Picture 4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276947" y="2514600"/>
            <a:ext cx="543107" cy="529655"/>
          </a:xfrm>
          <a:prstGeom prst="rect">
            <a:avLst/>
          </a:prstGeom>
        </p:spPr>
      </p:pic>
      <p:pic>
        <p:nvPicPr>
          <p:cNvPr id="46" name="Picture 4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107064" y="2546217"/>
            <a:ext cx="838200" cy="506243"/>
          </a:xfrm>
          <a:prstGeom prst="rect">
            <a:avLst/>
          </a:prstGeom>
        </p:spPr>
      </p:pic>
      <p:pic>
        <p:nvPicPr>
          <p:cNvPr id="47" name="Picture 4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409351" y="2625091"/>
            <a:ext cx="1362442" cy="466566"/>
          </a:xfrm>
          <a:prstGeom prst="rect">
            <a:avLst/>
          </a:prstGeom>
        </p:spPr>
      </p:pic>
      <p:pic>
        <p:nvPicPr>
          <p:cNvPr id="48" name="Picture 4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394548" y="3436147"/>
            <a:ext cx="1317851" cy="534120"/>
          </a:xfrm>
          <a:prstGeom prst="rect">
            <a:avLst/>
          </a:prstGeom>
        </p:spPr>
      </p:pic>
      <p:pic>
        <p:nvPicPr>
          <p:cNvPr id="49" name="Picture 4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611224" y="3455406"/>
            <a:ext cx="2380376" cy="484604"/>
          </a:xfrm>
          <a:prstGeom prst="rect">
            <a:avLst/>
          </a:prstGeom>
        </p:spPr>
      </p:pic>
      <p:pic>
        <p:nvPicPr>
          <p:cNvPr id="50" name="Picture 4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04800" y="4232111"/>
            <a:ext cx="1522983" cy="484604"/>
          </a:xfrm>
          <a:prstGeom prst="rect">
            <a:avLst/>
          </a:prstGeom>
        </p:spPr>
      </p:pic>
      <p:pic>
        <p:nvPicPr>
          <p:cNvPr id="51" name="Picture 50"/>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406156" y="4280611"/>
            <a:ext cx="1917286" cy="387604"/>
          </a:xfrm>
          <a:prstGeom prst="rect">
            <a:avLst/>
          </a:prstGeom>
        </p:spPr>
      </p:pic>
      <p:pic>
        <p:nvPicPr>
          <p:cNvPr id="52" name="Picture 5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189886" y="4272621"/>
            <a:ext cx="1509562" cy="395594"/>
          </a:xfrm>
          <a:prstGeom prst="rect">
            <a:avLst/>
          </a:prstGeom>
        </p:spPr>
      </p:pic>
      <p:pic>
        <p:nvPicPr>
          <p:cNvPr id="56" name="Picture 55"/>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883705" y="5046947"/>
            <a:ext cx="1684309" cy="510840"/>
          </a:xfrm>
          <a:prstGeom prst="rect">
            <a:avLst/>
          </a:prstGeom>
        </p:spPr>
      </p:pic>
      <p:pic>
        <p:nvPicPr>
          <p:cNvPr id="57" name="Picture 56"/>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185115" y="5063680"/>
            <a:ext cx="1834468" cy="477373"/>
          </a:xfrm>
          <a:prstGeom prst="rect">
            <a:avLst/>
          </a:prstGeom>
        </p:spPr>
      </p:pic>
      <p:pic>
        <p:nvPicPr>
          <p:cNvPr id="58" name="Picture 57"/>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909475" y="5046947"/>
            <a:ext cx="2015721" cy="437534"/>
          </a:xfrm>
          <a:prstGeom prst="rect">
            <a:avLst/>
          </a:prstGeom>
        </p:spPr>
      </p:pic>
      <p:pic>
        <p:nvPicPr>
          <p:cNvPr id="59" name="Picture 58"/>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164760" y="6044276"/>
            <a:ext cx="1247629" cy="491671"/>
          </a:xfrm>
          <a:prstGeom prst="rect">
            <a:avLst/>
          </a:prstGeom>
        </p:spPr>
      </p:pic>
      <p:pic>
        <p:nvPicPr>
          <p:cNvPr id="60" name="Picture 5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041570" y="6096000"/>
            <a:ext cx="622191" cy="491671"/>
          </a:xfrm>
          <a:prstGeom prst="rect">
            <a:avLst/>
          </a:prstGeom>
        </p:spPr>
      </p:pic>
      <p:pic>
        <p:nvPicPr>
          <p:cNvPr id="61" name="Picture 60"/>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2782811" y="6048442"/>
            <a:ext cx="1818851" cy="483337"/>
          </a:xfrm>
          <a:prstGeom prst="rect">
            <a:avLst/>
          </a:prstGeom>
        </p:spPr>
      </p:pic>
      <p:pic>
        <p:nvPicPr>
          <p:cNvPr id="31" name="Picture 30"/>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28600" y="3436147"/>
            <a:ext cx="1792814" cy="503863"/>
          </a:xfrm>
          <a:prstGeom prst="rect">
            <a:avLst/>
          </a:prstGeom>
        </p:spPr>
      </p:pic>
      <p:pic>
        <p:nvPicPr>
          <p:cNvPr id="37" name="Picture 36"/>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7931382" y="4114800"/>
            <a:ext cx="820166" cy="615125"/>
          </a:xfrm>
          <a:prstGeom prst="rect">
            <a:avLst/>
          </a:prstGeom>
        </p:spPr>
      </p:pic>
      <p:pic>
        <p:nvPicPr>
          <p:cNvPr id="1026" name="Picture 2"/>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8001000" y="5984669"/>
            <a:ext cx="890410" cy="535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2061703" y="2584558"/>
            <a:ext cx="748643" cy="467902"/>
          </a:xfrm>
          <a:prstGeom prst="rect">
            <a:avLst/>
          </a:prstGeom>
        </p:spPr>
      </p:pic>
      <p:pic>
        <p:nvPicPr>
          <p:cNvPr id="5" name="Picture 4"/>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5272892" y="1714841"/>
            <a:ext cx="1714181" cy="411201"/>
          </a:xfrm>
          <a:prstGeom prst="rect">
            <a:avLst/>
          </a:prstGeom>
        </p:spPr>
      </p:pic>
      <p:pic>
        <p:nvPicPr>
          <p:cNvPr id="8" name="Picture 7"/>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4025558" y="3429000"/>
            <a:ext cx="1994025" cy="537416"/>
          </a:xfrm>
          <a:prstGeom prst="rect">
            <a:avLst/>
          </a:prstGeom>
        </p:spPr>
      </p:pic>
      <p:pic>
        <p:nvPicPr>
          <p:cNvPr id="9" name="Picture 8"/>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318725" y="6048442"/>
            <a:ext cx="1894202" cy="566698"/>
          </a:xfrm>
          <a:prstGeom prst="rect">
            <a:avLst/>
          </a:prstGeom>
        </p:spPr>
      </p:pic>
      <p:pic>
        <p:nvPicPr>
          <p:cNvPr id="10" name="Picture 2"/>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591521" y="5009901"/>
            <a:ext cx="852566" cy="530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37"/>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6702552" y="554419"/>
            <a:ext cx="2289048" cy="643762"/>
          </a:xfrm>
          <a:prstGeom prst="rect">
            <a:avLst/>
          </a:prstGeom>
        </p:spPr>
      </p:pic>
    </p:spTree>
    <p:extLst>
      <p:ext uri="{BB962C8B-B14F-4D97-AF65-F5344CB8AC3E}">
        <p14:creationId xmlns:p14="http://schemas.microsoft.com/office/powerpoint/2010/main" val="18069282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381000"/>
            <a:ext cx="8382000" cy="792162"/>
          </a:xfrm>
        </p:spPr>
        <p:txBody>
          <a:bodyPr>
            <a:normAutofit/>
          </a:bodyPr>
          <a:lstStyle/>
          <a:p>
            <a:pPr algn="ctr"/>
            <a:r>
              <a:rPr lang="en-US" sz="2800" dirty="0">
                <a:solidFill>
                  <a:srgbClr val="1F497D"/>
                </a:solidFill>
              </a:rPr>
              <a:t>The Founding of COMP</a:t>
            </a:r>
          </a:p>
        </p:txBody>
      </p:sp>
      <p:sp>
        <p:nvSpPr>
          <p:cNvPr id="5" name="Content Placeholder 4"/>
          <p:cNvSpPr>
            <a:spLocks noGrp="1"/>
          </p:cNvSpPr>
          <p:nvPr>
            <p:ph idx="1"/>
          </p:nvPr>
        </p:nvSpPr>
        <p:spPr>
          <a:xfrm>
            <a:off x="304800" y="990600"/>
            <a:ext cx="8763000" cy="5105400"/>
          </a:xfrm>
        </p:spPr>
        <p:txBody>
          <a:bodyPr>
            <a:noAutofit/>
          </a:bodyPr>
          <a:lstStyle/>
          <a:p>
            <a:pPr marL="0">
              <a:spcBef>
                <a:spcPts val="0"/>
              </a:spcBef>
            </a:pPr>
            <a:r>
              <a:rPr lang="en-US" sz="1800" dirty="0"/>
              <a:t>In August 2017, representatives from the initial founding companies of what would eventually become COMP met at the OMA headquarters in Columbus to discuss shared challenges and the need for a public-private partnership to create mutually beneficial solutions. </a:t>
            </a:r>
          </a:p>
          <a:p>
            <a:pPr marL="0">
              <a:spcBef>
                <a:spcPts val="0"/>
              </a:spcBef>
            </a:pPr>
            <a:endParaRPr lang="en-US" sz="1800" dirty="0"/>
          </a:p>
          <a:p>
            <a:pPr marL="0">
              <a:spcBef>
                <a:spcPts val="0"/>
              </a:spcBef>
            </a:pPr>
            <a:r>
              <a:rPr lang="en-US" sz="1800" dirty="0"/>
              <a:t>The consensus among all of the participants was:</a:t>
            </a:r>
          </a:p>
          <a:p>
            <a:pPr marL="342900" indent="-342900">
              <a:spcBef>
                <a:spcPts val="0"/>
              </a:spcBef>
              <a:buClr>
                <a:schemeClr val="tx1"/>
              </a:buClr>
              <a:buFont typeface="+mj-lt"/>
              <a:buAutoNum type="arabicParenR"/>
            </a:pPr>
            <a:r>
              <a:rPr lang="en-US" sz="1800" dirty="0"/>
              <a:t>there is a continuing shortage of qualified job applicants for manufacturing positions in central </a:t>
            </a:r>
            <a:r>
              <a:rPr lang="en-US" sz="1800" dirty="0" smtClean="0"/>
              <a:t>Ohio</a:t>
            </a:r>
          </a:p>
          <a:p>
            <a:pPr marL="342900" indent="-342900">
              <a:spcBef>
                <a:spcPts val="0"/>
              </a:spcBef>
              <a:buClr>
                <a:schemeClr val="tx1"/>
              </a:buClr>
              <a:buFont typeface="+mj-lt"/>
              <a:buAutoNum type="arabicParenR"/>
            </a:pPr>
            <a:endParaRPr lang="en-US" sz="1800" dirty="0"/>
          </a:p>
          <a:p>
            <a:pPr marL="160020" indent="-342900">
              <a:spcBef>
                <a:spcPts val="0"/>
              </a:spcBef>
              <a:buClrTx/>
              <a:buFont typeface="+mj-lt"/>
              <a:buAutoNum type="arabicParenR"/>
            </a:pPr>
            <a:r>
              <a:rPr lang="en-US" sz="1800" dirty="0"/>
              <a:t>this situation is not new and they see no resolution on a going forward </a:t>
            </a:r>
            <a:r>
              <a:rPr lang="en-US" sz="1800" dirty="0" smtClean="0"/>
              <a:t>basis</a:t>
            </a:r>
          </a:p>
          <a:p>
            <a:pPr marL="160020" indent="-342900">
              <a:spcBef>
                <a:spcPts val="0"/>
              </a:spcBef>
              <a:buClrTx/>
              <a:buFont typeface="+mj-lt"/>
              <a:buAutoNum type="arabicParenR"/>
            </a:pPr>
            <a:endParaRPr lang="en-US" sz="1800" dirty="0"/>
          </a:p>
          <a:p>
            <a:pPr marL="342900" indent="-342900">
              <a:spcBef>
                <a:spcPts val="0"/>
              </a:spcBef>
              <a:buClrTx/>
              <a:buFont typeface="+mj-lt"/>
              <a:buAutoNum type="arabicParenR"/>
            </a:pPr>
            <a:r>
              <a:rPr lang="en-US" sz="1800" dirty="0"/>
              <a:t>as single entities most manufacturers do not have the financial resources, staff,      </a:t>
            </a:r>
            <a:r>
              <a:rPr lang="en-US" sz="1800" dirty="0" smtClean="0"/>
              <a:t>   or </a:t>
            </a:r>
            <a:r>
              <a:rPr lang="en-US" sz="1800" dirty="0"/>
              <a:t>time to adequately train and fill their open positions as urgently as they need </a:t>
            </a:r>
            <a:r>
              <a:rPr lang="en-US" sz="1800" dirty="0" smtClean="0"/>
              <a:t>them</a:t>
            </a:r>
          </a:p>
          <a:p>
            <a:pPr marL="342900" indent="-342900">
              <a:spcBef>
                <a:spcPts val="0"/>
              </a:spcBef>
              <a:buClrTx/>
              <a:buFont typeface="+mj-lt"/>
              <a:buAutoNum type="arabicParenR"/>
            </a:pPr>
            <a:endParaRPr lang="en-US" sz="1800" dirty="0"/>
          </a:p>
          <a:p>
            <a:pPr marL="341313" indent="-341313">
              <a:spcBef>
                <a:spcPts val="0"/>
              </a:spcBef>
              <a:buClrTx/>
              <a:buNone/>
            </a:pPr>
            <a:r>
              <a:rPr lang="en-US" sz="1800" dirty="0" smtClean="0"/>
              <a:t>4)  there </a:t>
            </a:r>
            <a:r>
              <a:rPr lang="en-US" sz="1800" dirty="0"/>
              <a:t>doesn’t appear to be any active external initiatives to develop a comprehensive, holistic, and sustainable long-term solution to manufacturing’s skilled labor issue. </a:t>
            </a:r>
          </a:p>
          <a:p>
            <a:pPr marL="0">
              <a:spcBef>
                <a:spcPts val="0"/>
              </a:spcBef>
            </a:pPr>
            <a:endParaRPr lang="en-US" sz="1800" dirty="0">
              <a:ea typeface="Calibri"/>
              <a:cs typeface="Times New Roman"/>
            </a:endParaRPr>
          </a:p>
          <a:p>
            <a:pPr marL="0" marR="0">
              <a:spcBef>
                <a:spcPts val="0"/>
              </a:spcBef>
              <a:spcAft>
                <a:spcPts val="0"/>
              </a:spcAft>
            </a:pPr>
            <a:endParaRPr lang="en-US" sz="1600" dirty="0">
              <a:ea typeface="Calibri"/>
              <a:cs typeface="Times New Roman"/>
            </a:endParaRPr>
          </a:p>
          <a:p>
            <a:pPr marL="0" marR="0">
              <a:spcBef>
                <a:spcPts val="0"/>
              </a:spcBef>
              <a:spcAft>
                <a:spcPts val="0"/>
              </a:spcAft>
            </a:pPr>
            <a:endParaRPr lang="en-US" sz="1600" dirty="0">
              <a:ea typeface="Calibri"/>
              <a:cs typeface="Times New Roman"/>
            </a:endParaRPr>
          </a:p>
          <a:p>
            <a:endParaRPr lang="en-US" sz="1600" dirty="0"/>
          </a:p>
        </p:txBody>
      </p:sp>
    </p:spTree>
    <p:extLst>
      <p:ext uri="{BB962C8B-B14F-4D97-AF65-F5344CB8AC3E}">
        <p14:creationId xmlns:p14="http://schemas.microsoft.com/office/powerpoint/2010/main" val="31305116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304800"/>
            <a:ext cx="8382000" cy="838200"/>
          </a:xfrm>
        </p:spPr>
        <p:txBody>
          <a:bodyPr>
            <a:normAutofit/>
          </a:bodyPr>
          <a:lstStyle/>
          <a:p>
            <a:pPr algn="ctr"/>
            <a:r>
              <a:rPr lang="en-US" sz="2800" dirty="0"/>
              <a:t>Mission, Vision, &amp; Structure</a:t>
            </a:r>
          </a:p>
        </p:txBody>
      </p:sp>
      <p:sp>
        <p:nvSpPr>
          <p:cNvPr id="3" name="Content Placeholder 2"/>
          <p:cNvSpPr>
            <a:spLocks noGrp="1"/>
          </p:cNvSpPr>
          <p:nvPr>
            <p:ph idx="1"/>
          </p:nvPr>
        </p:nvSpPr>
        <p:spPr>
          <a:xfrm>
            <a:off x="381000" y="1524000"/>
            <a:ext cx="8610600" cy="3539527"/>
          </a:xfrm>
        </p:spPr>
        <p:txBody>
          <a:bodyPr>
            <a:noAutofit/>
          </a:bodyPr>
          <a:lstStyle/>
          <a:p>
            <a:pPr marL="0" indent="0"/>
            <a:r>
              <a:rPr lang="en-US" sz="1600" dirty="0"/>
              <a:t> </a:t>
            </a:r>
            <a:r>
              <a:rPr lang="en-US" sz="1800" dirty="0"/>
              <a:t>The mission of COMP is “</a:t>
            </a:r>
            <a:r>
              <a:rPr lang="en-US" sz="1800" b="1" dirty="0"/>
              <a:t>To create a connected system to source manufacturers with qualified talent.</a:t>
            </a:r>
            <a:r>
              <a:rPr lang="en-US" sz="1800" dirty="0"/>
              <a:t>” </a:t>
            </a:r>
          </a:p>
          <a:p>
            <a:pPr marL="0" indent="0"/>
            <a:endParaRPr lang="en-US" sz="1800" dirty="0"/>
          </a:p>
          <a:p>
            <a:pPr marL="0" indent="0"/>
            <a:r>
              <a:rPr lang="en-US" sz="1800" dirty="0"/>
              <a:t> The vision for the organization is equated with what success looks like in 2020: </a:t>
            </a:r>
            <a:r>
              <a:rPr lang="en-US" sz="1800" b="1" dirty="0"/>
              <a:t>Having established alliances with identified groups engaged and at the table in partnership, increasing the number of qualified applicants available to manufacturers in the central-Ohio region</a:t>
            </a:r>
            <a:r>
              <a:rPr lang="en-US" sz="1800" dirty="0"/>
              <a:t>.</a:t>
            </a:r>
          </a:p>
          <a:p>
            <a:pPr marL="0" indent="0"/>
            <a:endParaRPr lang="en-US" sz="1800" dirty="0"/>
          </a:p>
          <a:p>
            <a:pPr marL="0" indent="0"/>
            <a:r>
              <a:rPr lang="en-US" sz="1800" dirty="0" smtClean="0"/>
              <a:t> COMP was incorporated on September 3, 2019 and is </a:t>
            </a:r>
            <a:r>
              <a:rPr lang="en-US" sz="1800" dirty="0"/>
              <a:t>a </a:t>
            </a:r>
            <a:r>
              <a:rPr lang="en-US" sz="1800" dirty="0" smtClean="0"/>
              <a:t>501(c)(3) non-profit organization.  </a:t>
            </a:r>
            <a:endParaRPr lang="en-US" sz="1800" dirty="0"/>
          </a:p>
          <a:p>
            <a:pPr marL="0" indent="0"/>
            <a:endParaRPr lang="en-US" sz="1800" dirty="0"/>
          </a:p>
          <a:p>
            <a:pPr marL="0" indent="0"/>
            <a:endParaRPr lang="en-US" sz="1800" dirty="0"/>
          </a:p>
          <a:p>
            <a:pPr marL="0" indent="0">
              <a:buNone/>
            </a:pPr>
            <a:endParaRPr lang="en-US" sz="1800" dirty="0"/>
          </a:p>
          <a:p>
            <a:pPr marL="0" indent="0"/>
            <a:endParaRPr lang="en-US" sz="1800" dirty="0"/>
          </a:p>
          <a:p>
            <a:pPr marL="0" indent="0"/>
            <a:endParaRPr lang="en-US" sz="1800" dirty="0"/>
          </a:p>
          <a:p>
            <a:pPr marL="0" indent="0"/>
            <a:endParaRPr lang="en-US" sz="1600" dirty="0"/>
          </a:p>
          <a:p>
            <a:pPr marL="0" indent="0"/>
            <a:endParaRPr lang="en-US" sz="1600" dirty="0"/>
          </a:p>
          <a:p>
            <a:pPr marL="0" indent="0"/>
            <a:endParaRPr lang="en-US" sz="1600" dirty="0"/>
          </a:p>
          <a:p>
            <a:pPr marL="0" indent="0"/>
            <a:endParaRPr lang="en-US" sz="1600" dirty="0"/>
          </a:p>
          <a:p>
            <a:pPr marL="0" indent="0"/>
            <a:endParaRPr lang="en-US" sz="1600" dirty="0"/>
          </a:p>
          <a:p>
            <a:pPr marL="0" indent="0"/>
            <a:endParaRPr lang="en-US" sz="1600" dirty="0"/>
          </a:p>
          <a:p>
            <a:pPr marL="0" indent="0"/>
            <a:endParaRPr lang="en-US" sz="1600" dirty="0"/>
          </a:p>
          <a:p>
            <a:pPr marL="0" indent="0"/>
            <a:endParaRPr lang="en-US" sz="1600" dirty="0"/>
          </a:p>
          <a:p>
            <a:pPr marL="0" indent="0"/>
            <a:endParaRPr lang="en-US" sz="1600" dirty="0"/>
          </a:p>
          <a:p>
            <a:pPr marL="0" indent="0">
              <a:buNone/>
            </a:pPr>
            <a:endParaRPr lang="en-US" sz="1600" dirty="0"/>
          </a:p>
          <a:p>
            <a:pPr marL="0" indent="0"/>
            <a:endParaRPr lang="en-US" dirty="0">
              <a:ea typeface="Calibri"/>
              <a:cs typeface="Times New Roman"/>
            </a:endParaRPr>
          </a:p>
          <a:p>
            <a:endParaRPr lang="en-US" dirty="0"/>
          </a:p>
        </p:txBody>
      </p:sp>
      <p:sp>
        <p:nvSpPr>
          <p:cNvPr id="6" name="Content Placeholder 2"/>
          <p:cNvSpPr txBox="1">
            <a:spLocks/>
          </p:cNvSpPr>
          <p:nvPr/>
        </p:nvSpPr>
        <p:spPr>
          <a:xfrm>
            <a:off x="381000" y="2632673"/>
            <a:ext cx="8229600" cy="3539527"/>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endParaRPr lang="en-US" sz="1800" dirty="0"/>
          </a:p>
          <a:p>
            <a:endParaRPr lang="en-US" sz="1800" dirty="0"/>
          </a:p>
        </p:txBody>
      </p:sp>
    </p:spTree>
    <p:extLst>
      <p:ext uri="{BB962C8B-B14F-4D97-AF65-F5344CB8AC3E}">
        <p14:creationId xmlns:p14="http://schemas.microsoft.com/office/powerpoint/2010/main" val="3104164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304800"/>
            <a:ext cx="8915400" cy="868362"/>
          </a:xfrm>
        </p:spPr>
        <p:txBody>
          <a:bodyPr>
            <a:normAutofit/>
          </a:bodyPr>
          <a:lstStyle/>
          <a:p>
            <a:pPr algn="ctr"/>
            <a:r>
              <a:rPr lang="en-US" sz="2800" dirty="0"/>
              <a:t>How COMP Can Support Educators and Students</a:t>
            </a:r>
          </a:p>
        </p:txBody>
      </p:sp>
      <p:sp>
        <p:nvSpPr>
          <p:cNvPr id="3" name="Content Placeholder 2"/>
          <p:cNvSpPr>
            <a:spLocks noGrp="1"/>
          </p:cNvSpPr>
          <p:nvPr>
            <p:ph idx="1"/>
          </p:nvPr>
        </p:nvSpPr>
        <p:spPr>
          <a:xfrm>
            <a:off x="914400" y="1371600"/>
            <a:ext cx="7924800" cy="3539527"/>
          </a:xfrm>
        </p:spPr>
        <p:txBody>
          <a:bodyPr>
            <a:noAutofit/>
          </a:bodyPr>
          <a:lstStyle/>
          <a:p>
            <a:endParaRPr lang="en-US" sz="1600" dirty="0"/>
          </a:p>
          <a:p>
            <a:endParaRPr lang="en-US" sz="1600" dirty="0"/>
          </a:p>
        </p:txBody>
      </p:sp>
      <p:sp>
        <p:nvSpPr>
          <p:cNvPr id="5" name="Content Placeholder 2"/>
          <p:cNvSpPr txBox="1">
            <a:spLocks/>
          </p:cNvSpPr>
          <p:nvPr/>
        </p:nvSpPr>
        <p:spPr>
          <a:xfrm>
            <a:off x="685800" y="1295400"/>
            <a:ext cx="8001000" cy="4876800"/>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r>
              <a:rPr lang="en-US" sz="1800" dirty="0"/>
              <a:t>The manufacturers can support the schools in the region by:</a:t>
            </a:r>
          </a:p>
          <a:p>
            <a:pPr lvl="1"/>
            <a:r>
              <a:rPr lang="en-US" dirty="0"/>
              <a:t>Actively participating on Business Advisory Councils.</a:t>
            </a:r>
          </a:p>
          <a:p>
            <a:pPr lvl="1"/>
            <a:r>
              <a:rPr lang="en-US" dirty="0"/>
              <a:t>Speaking to potential students and their parents about careers in manufacturing and the available training at the technical centers either on a one-on-one level, job fair, or during a career night. </a:t>
            </a:r>
          </a:p>
          <a:p>
            <a:pPr lvl="1"/>
            <a:r>
              <a:rPr lang="en-US" dirty="0"/>
              <a:t>Hosting educational plant tours (Manufacturing Day, or at any time there is an interest). </a:t>
            </a:r>
          </a:p>
          <a:p>
            <a:pPr lvl="1"/>
            <a:r>
              <a:rPr lang="en-US" dirty="0"/>
              <a:t>Supporting existing programs with manufacturers’ incumbent workers where applicable.</a:t>
            </a:r>
          </a:p>
          <a:p>
            <a:pPr lvl="1"/>
            <a:r>
              <a:rPr lang="en-US" dirty="0"/>
              <a:t>Providing resources and assisting the collaborative development of new courses or programs.</a:t>
            </a:r>
          </a:p>
          <a:p>
            <a:pPr lvl="1"/>
            <a:endParaRPr lang="en-US" dirty="0"/>
          </a:p>
          <a:p>
            <a:pPr lvl="1"/>
            <a:endParaRPr lang="en-US" dirty="0"/>
          </a:p>
        </p:txBody>
      </p:sp>
    </p:spTree>
    <p:extLst>
      <p:ext uri="{BB962C8B-B14F-4D97-AF65-F5344CB8AC3E}">
        <p14:creationId xmlns:p14="http://schemas.microsoft.com/office/powerpoint/2010/main" val="31147291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533401"/>
            <a:ext cx="7848600" cy="2209799"/>
          </a:xfrm>
        </p:spPr>
        <p:txBody>
          <a:bodyPr>
            <a:normAutofit/>
          </a:bodyPr>
          <a:lstStyle/>
          <a:p>
            <a:pPr algn="ctr"/>
            <a:r>
              <a:rPr lang="en-US" sz="3200" dirty="0" smtClean="0"/>
              <a:t>Manufacturing Sector Partnerships’ Successes In Ohio</a:t>
            </a:r>
            <a:endParaRPr lang="en-US" sz="3200" dirty="0"/>
          </a:p>
        </p:txBody>
      </p:sp>
      <p:sp>
        <p:nvSpPr>
          <p:cNvPr id="2" name="Rectangle 1"/>
          <p:cNvSpPr/>
          <p:nvPr/>
        </p:nvSpPr>
        <p:spPr>
          <a:xfrm>
            <a:off x="1219200" y="3581400"/>
            <a:ext cx="7162800" cy="2677656"/>
          </a:xfrm>
          <a:prstGeom prst="rect">
            <a:avLst/>
          </a:prstGeom>
        </p:spPr>
        <p:txBody>
          <a:bodyPr wrap="square">
            <a:spAutoFit/>
          </a:bodyPr>
          <a:lstStyle/>
          <a:p>
            <a:r>
              <a:rPr lang="en-US" sz="2400" dirty="0">
                <a:solidFill>
                  <a:srgbClr val="1F497D"/>
                </a:solidFill>
              </a:rPr>
              <a:t>The success of the manufacturing partnerships will ultimately be measured by their ability to work with all of their stakeholders to reinforce, populate, and sustain existing educational programs, and to jointly innovate new programs that will meet the hiring needs of manufacturers both today and well into the future. </a:t>
            </a:r>
          </a:p>
        </p:txBody>
      </p:sp>
    </p:spTree>
    <p:extLst>
      <p:ext uri="{BB962C8B-B14F-4D97-AF65-F5344CB8AC3E}">
        <p14:creationId xmlns:p14="http://schemas.microsoft.com/office/powerpoint/2010/main" val="7189366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229600" cy="4876800"/>
          </a:xfrm>
        </p:spPr>
        <p:txBody>
          <a:bodyPr>
            <a:noAutofit/>
          </a:bodyPr>
          <a:lstStyle/>
          <a:p>
            <a:pPr marL="0" indent="0">
              <a:buNone/>
            </a:pPr>
            <a:r>
              <a:rPr lang="en-US" sz="1800" u="sng" dirty="0"/>
              <a:t>Overview:</a:t>
            </a:r>
          </a:p>
          <a:p>
            <a:r>
              <a:rPr lang="en-US" sz="1800" dirty="0"/>
              <a:t>The Ohio Manufacturing Workforce Partnership (OMWP) was awarded a $12,000,000 grant by the US Department of Labor’s (USDOL) Scaling Apprenticeships through Sector-Based Strategies program. </a:t>
            </a:r>
          </a:p>
          <a:p>
            <a:r>
              <a:rPr lang="en-US" sz="1800" dirty="0"/>
              <a:t>Lorain County Community College was the lead applicant while the Ohio Manufacturers Association served as the co-lead applicant with primary responsibilities for engaging businesses by drawing on its 1,400+ members and coordinating a network of 12 regional sector partnerships with potential to engage 5,000+ Ohio manufacturing businesses in total.</a:t>
            </a:r>
          </a:p>
          <a:p>
            <a:endParaRPr lang="en-US" sz="1800" dirty="0"/>
          </a:p>
          <a:p>
            <a:pPr marL="0" indent="0">
              <a:buNone/>
            </a:pPr>
            <a:r>
              <a:rPr lang="en-US" sz="1800" u="sng" dirty="0"/>
              <a:t>Expected Outcomes:</a:t>
            </a:r>
          </a:p>
          <a:p>
            <a:r>
              <a:rPr lang="en-US" sz="1800" dirty="0"/>
              <a:t>Adoption and expansion of Apprenticeship pathways through sector partnerships.</a:t>
            </a:r>
          </a:p>
          <a:p>
            <a:r>
              <a:rPr lang="en-US" sz="1800" dirty="0"/>
              <a:t>Engage 500+ employers</a:t>
            </a:r>
          </a:p>
          <a:p>
            <a:r>
              <a:rPr lang="en-US" sz="1800" dirty="0"/>
              <a:t>Implement 25 new and 45 expanded apprenticeship programs for the</a:t>
            </a:r>
          </a:p>
          <a:p>
            <a:r>
              <a:rPr lang="en-US" sz="1800" dirty="0"/>
              <a:t>targeted occupations (Production, Machining, Welding, Industrial</a:t>
            </a:r>
          </a:p>
          <a:p>
            <a:r>
              <a:rPr lang="en-US" sz="1800" dirty="0"/>
              <a:t>Maintenance, Industry 4.0)</a:t>
            </a:r>
          </a:p>
          <a:p>
            <a:r>
              <a:rPr lang="en-US" sz="1800" dirty="0"/>
              <a:t>Enroll 5,000 apprentices between July 15, 2019 and July 14, 2023</a:t>
            </a:r>
          </a:p>
          <a:p>
            <a:endParaRPr lang="en-US" sz="1800" dirty="0"/>
          </a:p>
        </p:txBody>
      </p:sp>
      <p:sp>
        <p:nvSpPr>
          <p:cNvPr id="4" name="Title 3"/>
          <p:cNvSpPr txBox="1">
            <a:spLocks/>
          </p:cNvSpPr>
          <p:nvPr/>
        </p:nvSpPr>
        <p:spPr>
          <a:xfrm>
            <a:off x="609600" y="274638"/>
            <a:ext cx="8382000" cy="868362"/>
          </a:xfrm>
          <a:prstGeom prst="rect">
            <a:avLst/>
          </a:prstGeom>
        </p:spPr>
        <p:txBody>
          <a:bodyPr vert="horz" lIns="91440" tIns="45720" rIns="91440" bIns="45720" rtlCol="0" anchor="b">
            <a:normAutofit fontScale="92500" lnSpcReduction="100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dirty="0"/>
              <a:t>Scaling Apprenticeships Through</a:t>
            </a:r>
          </a:p>
          <a:p>
            <a:pPr algn="ctr"/>
            <a:r>
              <a:rPr lang="en-US" sz="2800" dirty="0"/>
              <a:t>Sector Based Strategies</a:t>
            </a:r>
          </a:p>
        </p:txBody>
      </p:sp>
    </p:spTree>
    <p:extLst>
      <p:ext uri="{BB962C8B-B14F-4D97-AF65-F5344CB8AC3E}">
        <p14:creationId xmlns:p14="http://schemas.microsoft.com/office/powerpoint/2010/main" val="34392493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609600" y="274638"/>
            <a:ext cx="8382000" cy="868362"/>
          </a:xfrm>
          <a:prstGeom prst="rect">
            <a:avLst/>
          </a:prstGeom>
        </p:spPr>
        <p:txBody>
          <a:bodyPr vert="horz" lIns="91440" tIns="45720" rIns="91440" bIns="45720" rtlCol="0" anchor="b">
            <a:normAutofit fontScale="92500" lnSpcReduction="100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dirty="0"/>
              <a:t>Scaling Apprenticeships Through</a:t>
            </a:r>
          </a:p>
          <a:p>
            <a:pPr algn="ctr"/>
            <a:r>
              <a:rPr lang="en-US" sz="2800" dirty="0"/>
              <a:t>Sector Based Strategies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8286750" cy="532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5715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609600" y="274638"/>
            <a:ext cx="8382000" cy="868362"/>
          </a:xfrm>
          <a:prstGeom prst="rect">
            <a:avLst/>
          </a:prstGeom>
        </p:spPr>
        <p:txBody>
          <a:bodyPr vert="horz" lIns="91440" tIns="45720" rIns="91440" bIns="45720" rtlCol="0" anchor="b">
            <a:normAutofit fontScale="92500" lnSpcReduction="100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dirty="0"/>
              <a:t>Scaling Apprenticeships Through</a:t>
            </a:r>
          </a:p>
          <a:p>
            <a:pPr algn="ctr"/>
            <a:r>
              <a:rPr lang="en-US" sz="2800" dirty="0"/>
              <a:t>Sector Based Strategies &amp; COMP</a:t>
            </a:r>
          </a:p>
        </p:txBody>
      </p:sp>
      <p:sp>
        <p:nvSpPr>
          <p:cNvPr id="6" name="Content Placeholder 2"/>
          <p:cNvSpPr>
            <a:spLocks noGrp="1"/>
          </p:cNvSpPr>
          <p:nvPr>
            <p:ph idx="1"/>
          </p:nvPr>
        </p:nvSpPr>
        <p:spPr>
          <a:xfrm>
            <a:off x="304800" y="1219200"/>
            <a:ext cx="8229600" cy="4876800"/>
          </a:xfrm>
        </p:spPr>
        <p:txBody>
          <a:bodyPr>
            <a:noAutofit/>
          </a:bodyPr>
          <a:lstStyle/>
          <a:p>
            <a:pPr marL="0" indent="0">
              <a:buNone/>
            </a:pPr>
            <a:r>
              <a:rPr lang="en-US" sz="1800" u="sng" dirty="0"/>
              <a:t>Required Components of OMWP Apprenticeships:</a:t>
            </a:r>
          </a:p>
          <a:p>
            <a:r>
              <a:rPr lang="en-US" sz="1800" dirty="0"/>
              <a:t>A paid work based learning component delivered by employers</a:t>
            </a:r>
          </a:p>
          <a:p>
            <a:r>
              <a:rPr lang="en-US" sz="1800" dirty="0"/>
              <a:t>On the job training and mentorship</a:t>
            </a:r>
          </a:p>
          <a:p>
            <a:r>
              <a:rPr lang="en-US" sz="1800" dirty="0"/>
              <a:t>Related technical instruction that advances apprenticeships along an OMWP apprenticeship pathway</a:t>
            </a:r>
          </a:p>
          <a:p>
            <a:r>
              <a:rPr lang="en-US" sz="1800" dirty="0"/>
              <a:t>Obtainment of a nationally portable industry recognized credential</a:t>
            </a:r>
          </a:p>
          <a:p>
            <a:r>
              <a:rPr lang="en-US" sz="1800" dirty="0"/>
              <a:t>Employment must meet standards for safety, supervision, and equal opportunity</a:t>
            </a:r>
          </a:p>
          <a:p>
            <a:pPr marL="0" indent="0">
              <a:buNone/>
            </a:pPr>
            <a:endParaRPr lang="en-US" sz="1800" dirty="0"/>
          </a:p>
          <a:p>
            <a:pPr marL="0" indent="0">
              <a:buNone/>
            </a:pPr>
            <a:r>
              <a:rPr lang="en-US" sz="1800" u="sng" dirty="0"/>
              <a:t>COMP Specifics:</a:t>
            </a:r>
          </a:p>
          <a:p>
            <a:r>
              <a:rPr lang="en-US" sz="1800" dirty="0"/>
              <a:t>COMP is responsible to enroll 576 of the 5,000 scaled apprenticeship during the 4-year period of the DOL grant.</a:t>
            </a:r>
          </a:p>
          <a:p>
            <a:r>
              <a:rPr lang="en-US" sz="1800" dirty="0"/>
              <a:t>Columbus State Community College is acting as COMP’s fiscal agent for this grant. </a:t>
            </a:r>
          </a:p>
          <a:p>
            <a:r>
              <a:rPr lang="en-US" sz="1800" dirty="0"/>
              <a:t>COMP can receive up to $380,000 from the grant with a required match of $399,255. (In kind services and time provided by the manufacturers count towards the in kind match.)</a:t>
            </a:r>
          </a:p>
        </p:txBody>
      </p:sp>
    </p:spTree>
    <p:extLst>
      <p:ext uri="{BB962C8B-B14F-4D97-AF65-F5344CB8AC3E}">
        <p14:creationId xmlns:p14="http://schemas.microsoft.com/office/powerpoint/2010/main" val="11414307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533401"/>
            <a:ext cx="7848600" cy="2209799"/>
          </a:xfrm>
        </p:spPr>
        <p:txBody>
          <a:bodyPr>
            <a:normAutofit/>
          </a:bodyPr>
          <a:lstStyle/>
          <a:p>
            <a:pPr algn="ctr"/>
            <a:r>
              <a:rPr lang="en-US" sz="3200" dirty="0" smtClean="0"/>
              <a:t>Manufacturing Sector Partnerships’ Successes In Ohio</a:t>
            </a:r>
            <a:endParaRPr lang="en-US" sz="3200" dirty="0"/>
          </a:p>
        </p:txBody>
      </p:sp>
      <p:sp>
        <p:nvSpPr>
          <p:cNvPr id="2" name="Rectangle 1"/>
          <p:cNvSpPr/>
          <p:nvPr/>
        </p:nvSpPr>
        <p:spPr>
          <a:xfrm>
            <a:off x="2590800" y="3782840"/>
            <a:ext cx="4114800" cy="584775"/>
          </a:xfrm>
          <a:prstGeom prst="rect">
            <a:avLst/>
          </a:prstGeom>
        </p:spPr>
        <p:txBody>
          <a:bodyPr wrap="square">
            <a:spAutoFit/>
          </a:bodyPr>
          <a:lstStyle/>
          <a:p>
            <a:pPr algn="ctr"/>
            <a:r>
              <a:rPr lang="en-US" sz="3200" dirty="0" smtClean="0">
                <a:solidFill>
                  <a:srgbClr val="1F497D"/>
                </a:solidFill>
                <a:latin typeface="+mj-lt"/>
              </a:rPr>
              <a:t>Think Win-Win-Win</a:t>
            </a:r>
            <a:endParaRPr lang="en-US" sz="3200" dirty="0">
              <a:solidFill>
                <a:srgbClr val="1F497D"/>
              </a:solidFill>
              <a:latin typeface="+mj-lt"/>
            </a:endParaRPr>
          </a:p>
        </p:txBody>
      </p:sp>
    </p:spTree>
    <p:extLst>
      <p:ext uri="{BB962C8B-B14F-4D97-AF65-F5344CB8AC3E}">
        <p14:creationId xmlns:p14="http://schemas.microsoft.com/office/powerpoint/2010/main" val="67392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1" y="3059043"/>
            <a:ext cx="2539464" cy="1077218"/>
          </a:xfrm>
          <a:prstGeom prst="rect">
            <a:avLst/>
          </a:prstGeom>
          <a:noFill/>
        </p:spPr>
        <p:txBody>
          <a:bodyPr wrap="square" rtlCol="0">
            <a:spAutoFit/>
          </a:bodyPr>
          <a:lstStyle/>
          <a:p>
            <a:r>
              <a:rPr lang="en-US" sz="1600" dirty="0" smtClean="0">
                <a:cs typeface="Times New Roman" panose="02020603050405020304" pitchFamily="18" charset="0"/>
              </a:rPr>
              <a:t>Tolles Career &amp; Technical Center, Stanley Electric U.S. associates, Electrical Component Maintenance</a:t>
            </a:r>
            <a:endParaRPr lang="en-US" sz="1600" dirty="0">
              <a:cs typeface="Times New Roman" panose="02020603050405020304" pitchFamily="18" charset="0"/>
            </a:endParaRPr>
          </a:p>
        </p:txBody>
      </p:sp>
      <p:sp>
        <p:nvSpPr>
          <p:cNvPr id="8" name="Title 3"/>
          <p:cNvSpPr txBox="1">
            <a:spLocks/>
          </p:cNvSpPr>
          <p:nvPr/>
        </p:nvSpPr>
        <p:spPr>
          <a:xfrm>
            <a:off x="0" y="304800"/>
            <a:ext cx="9144000" cy="868362"/>
          </a:xfrm>
          <a:prstGeom prst="rect">
            <a:avLst/>
          </a:prstGeom>
        </p:spPr>
        <p:txBody>
          <a:bodyPr vert="horz" lIns="91440" tIns="45720" rIns="91440" bIns="45720" rtlCol="0" anchor="b">
            <a:normAutofit lnSpcReduction="100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dirty="0" smtClean="0"/>
              <a:t>The Measure of Manufacturing </a:t>
            </a:r>
            <a:r>
              <a:rPr lang="en-US" sz="2800" dirty="0"/>
              <a:t>Sector Partnerships </a:t>
            </a:r>
            <a:r>
              <a:rPr lang="en-US" sz="2800" dirty="0" smtClean="0"/>
              <a:t>Success</a:t>
            </a:r>
            <a:endParaRPr lang="en-US" sz="28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295400"/>
            <a:ext cx="2276509" cy="176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1294244"/>
            <a:ext cx="3396185" cy="1764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1" y="4281701"/>
            <a:ext cx="1600200" cy="1831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4289345"/>
            <a:ext cx="1726130" cy="1823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28600" y="6197025"/>
            <a:ext cx="3733800" cy="584775"/>
          </a:xfrm>
          <a:prstGeom prst="rect">
            <a:avLst/>
          </a:prstGeom>
          <a:noFill/>
        </p:spPr>
        <p:txBody>
          <a:bodyPr wrap="square" rtlCol="0">
            <a:spAutoFit/>
          </a:bodyPr>
          <a:lstStyle/>
          <a:p>
            <a:r>
              <a:rPr lang="en-US" sz="1600" dirty="0" smtClean="0">
                <a:cs typeface="Times New Roman" panose="02020603050405020304" pitchFamily="18" charset="0"/>
              </a:rPr>
              <a:t>Pickaway – Ross Career &amp; Technology Center, Adult Education, Welding</a:t>
            </a:r>
            <a:endParaRPr lang="en-US" sz="1600" dirty="0">
              <a:cs typeface="Times New Roman" panose="02020603050405020304" pitchFamily="18" charset="0"/>
            </a:endParaRPr>
          </a:p>
        </p:txBody>
      </p:sp>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1307748"/>
            <a:ext cx="1981200" cy="1761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3352800" y="3163181"/>
            <a:ext cx="5181600" cy="584775"/>
          </a:xfrm>
          <a:prstGeom prst="rect">
            <a:avLst/>
          </a:prstGeom>
          <a:noFill/>
        </p:spPr>
        <p:txBody>
          <a:bodyPr wrap="square" rtlCol="0">
            <a:spAutoFit/>
          </a:bodyPr>
          <a:lstStyle/>
          <a:p>
            <a:r>
              <a:rPr lang="en-US" sz="1600" dirty="0" smtClean="0">
                <a:cs typeface="Times New Roman" panose="02020603050405020304" pitchFamily="18" charset="0"/>
              </a:rPr>
              <a:t>Multi-craft Maintenance Training, Career &amp; Technology Education Centers Licking County (C-TEC)</a:t>
            </a:r>
            <a:endParaRPr lang="en-US" sz="1600" dirty="0">
              <a:cs typeface="Times New Roman" panose="02020603050405020304" pitchFamily="18" charset="0"/>
            </a:endParaRPr>
          </a:p>
        </p:txBody>
      </p:sp>
      <p:sp>
        <p:nvSpPr>
          <p:cNvPr id="13" name="TextBox 12"/>
          <p:cNvSpPr txBox="1"/>
          <p:nvPr/>
        </p:nvSpPr>
        <p:spPr>
          <a:xfrm>
            <a:off x="5105400" y="6197025"/>
            <a:ext cx="3886200" cy="584775"/>
          </a:xfrm>
          <a:prstGeom prst="rect">
            <a:avLst/>
          </a:prstGeom>
          <a:noFill/>
        </p:spPr>
        <p:txBody>
          <a:bodyPr wrap="square" rtlCol="0">
            <a:spAutoFit/>
          </a:bodyPr>
          <a:lstStyle/>
          <a:p>
            <a:r>
              <a:rPr lang="en-US" sz="1600" dirty="0" smtClean="0">
                <a:cs typeface="Times New Roman" panose="02020603050405020304" pitchFamily="18" charset="0"/>
              </a:rPr>
              <a:t>Eastland – Fairfield Career &amp; Technical Schools, Pre-Engineering Students</a:t>
            </a:r>
            <a:endParaRPr lang="en-US" sz="1600" dirty="0">
              <a:cs typeface="Times New Roman" panose="02020603050405020304" pitchFamily="18" charset="0"/>
            </a:endParaRPr>
          </a:p>
        </p:txBody>
      </p:sp>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4984477" y="4527278"/>
            <a:ext cx="1819191" cy="1318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6579192" y="4386573"/>
            <a:ext cx="1836371" cy="1616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2031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610600" cy="4876800"/>
          </a:xfrm>
        </p:spPr>
        <p:txBody>
          <a:bodyPr>
            <a:noAutofit/>
          </a:bodyPr>
          <a:lstStyle/>
          <a:p>
            <a:r>
              <a:rPr lang="en-US" sz="1800" dirty="0" smtClean="0"/>
              <a:t>In its purest form, this is what the success of a manufacturing partnership really looks like:</a:t>
            </a:r>
          </a:p>
          <a:p>
            <a:pPr marL="0" indent="0">
              <a:buNone/>
            </a:pPr>
            <a:endParaRPr lang="en-US" sz="1800" dirty="0" smtClean="0"/>
          </a:p>
          <a:p>
            <a:endParaRPr lang="en-US" sz="1800" dirty="0"/>
          </a:p>
        </p:txBody>
      </p:sp>
      <p:sp>
        <p:nvSpPr>
          <p:cNvPr id="4" name="Title 3"/>
          <p:cNvSpPr txBox="1">
            <a:spLocks/>
          </p:cNvSpPr>
          <p:nvPr/>
        </p:nvSpPr>
        <p:spPr>
          <a:xfrm>
            <a:off x="0" y="304800"/>
            <a:ext cx="9144000" cy="868362"/>
          </a:xfrm>
          <a:prstGeom prst="rect">
            <a:avLst/>
          </a:prstGeom>
        </p:spPr>
        <p:txBody>
          <a:bodyPr vert="horz" lIns="91440" tIns="45720" rIns="91440" bIns="45720" rtlCol="0" anchor="b">
            <a:normAutofit lnSpcReduction="100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dirty="0" smtClean="0"/>
              <a:t>The Measure of Manufacturing </a:t>
            </a:r>
            <a:r>
              <a:rPr lang="en-US" sz="2800" dirty="0"/>
              <a:t>Sector Partnerships </a:t>
            </a:r>
            <a:r>
              <a:rPr lang="en-US" sz="2800" dirty="0" smtClean="0"/>
              <a:t>Success</a:t>
            </a:r>
            <a:endParaRPr lang="en-US"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744290"/>
            <a:ext cx="3305175" cy="2054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143000" y="3831059"/>
            <a:ext cx="3429000" cy="830997"/>
          </a:xfrm>
          <a:prstGeom prst="rect">
            <a:avLst/>
          </a:prstGeom>
          <a:noFill/>
        </p:spPr>
        <p:txBody>
          <a:bodyPr wrap="square" rtlCol="0">
            <a:spAutoFit/>
          </a:bodyPr>
          <a:lstStyle/>
          <a:p>
            <a:r>
              <a:rPr lang="en-US" sz="1600" dirty="0" smtClean="0">
                <a:cs typeface="Times New Roman" panose="02020603050405020304" pitchFamily="18" charset="0"/>
              </a:rPr>
              <a:t>Anton </a:t>
            </a:r>
            <a:r>
              <a:rPr lang="en-US" sz="1600" dirty="0" err="1" smtClean="0">
                <a:cs typeface="Times New Roman" panose="02020603050405020304" pitchFamily="18" charset="0"/>
              </a:rPr>
              <a:t>Dela</a:t>
            </a:r>
            <a:r>
              <a:rPr lang="en-US" sz="1600" dirty="0" smtClean="0">
                <a:cs typeface="Times New Roman" panose="02020603050405020304" pitchFamily="18" charset="0"/>
              </a:rPr>
              <a:t> Fuente, CSCC, Modern Mfg. Work-study, full-time Honda Equipment Services Associate</a:t>
            </a:r>
            <a:endParaRPr lang="en-US" sz="1600" dirty="0">
              <a:cs typeface="Times New Roman" panose="02020603050405020304" pitchFamily="18" charset="0"/>
            </a:endParaRPr>
          </a:p>
        </p:txBody>
      </p:sp>
      <p:sp>
        <p:nvSpPr>
          <p:cNvPr id="7" name="TextBox 6"/>
          <p:cNvSpPr txBox="1"/>
          <p:nvPr/>
        </p:nvSpPr>
        <p:spPr>
          <a:xfrm>
            <a:off x="5023813" y="4930170"/>
            <a:ext cx="3662987" cy="1323439"/>
          </a:xfrm>
          <a:prstGeom prst="rect">
            <a:avLst/>
          </a:prstGeom>
          <a:noFill/>
        </p:spPr>
        <p:txBody>
          <a:bodyPr wrap="square" rtlCol="0">
            <a:spAutoFit/>
          </a:bodyPr>
          <a:lstStyle/>
          <a:p>
            <a:r>
              <a:rPr lang="en-US" sz="1600" dirty="0" smtClean="0">
                <a:cs typeface="Times New Roman" panose="02020603050405020304" pitchFamily="18" charset="0"/>
              </a:rPr>
              <a:t>Nissen Chemitec America associates receiving their Industrial Maintenance Certificate from Troy Shampel of Tolles Career &amp; Technical Center (Madison County)</a:t>
            </a:r>
            <a:endParaRPr lang="en-US" sz="1600" dirty="0">
              <a:cs typeface="Times New Roman" panose="02020603050405020304"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754529"/>
            <a:ext cx="2971800" cy="2076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5105400" y="3893403"/>
            <a:ext cx="3200400" cy="830997"/>
          </a:xfrm>
          <a:prstGeom prst="rect">
            <a:avLst/>
          </a:prstGeom>
          <a:noFill/>
        </p:spPr>
        <p:txBody>
          <a:bodyPr wrap="square" rtlCol="0">
            <a:spAutoFit/>
          </a:bodyPr>
          <a:lstStyle/>
          <a:p>
            <a:r>
              <a:rPr lang="en-US" sz="1600" dirty="0" smtClean="0">
                <a:cs typeface="Times New Roman" panose="02020603050405020304" pitchFamily="18" charset="0"/>
              </a:rPr>
              <a:t>CNC Machining Training, Career &amp; Technology Education Centers Licking County (C-TEC)</a:t>
            </a:r>
            <a:endParaRPr lang="en-US" sz="1600" dirty="0">
              <a:cs typeface="Times New Roman" panose="02020603050405020304" pitchFamily="18" charset="0"/>
            </a:endParaRPr>
          </a:p>
        </p:txBody>
      </p:sp>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0488" y="4724400"/>
            <a:ext cx="3777125"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31126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533401"/>
            <a:ext cx="7620000" cy="2209799"/>
          </a:xfrm>
        </p:spPr>
        <p:txBody>
          <a:bodyPr>
            <a:normAutofit/>
          </a:bodyPr>
          <a:lstStyle/>
          <a:p>
            <a:pPr algn="ctr"/>
            <a:r>
              <a:rPr lang="en-US" sz="3200" dirty="0" smtClean="0"/>
              <a:t>Replicating success &amp; COMP’s Path Forward</a:t>
            </a:r>
            <a:endParaRPr lang="en-US" sz="3200" dirty="0"/>
          </a:p>
        </p:txBody>
      </p:sp>
    </p:spTree>
    <p:extLst>
      <p:ext uri="{BB962C8B-B14F-4D97-AF65-F5344CB8AC3E}">
        <p14:creationId xmlns:p14="http://schemas.microsoft.com/office/powerpoint/2010/main" val="5955207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68200"/>
            <a:ext cx="8610600" cy="4876800"/>
          </a:xfrm>
        </p:spPr>
        <p:txBody>
          <a:bodyPr>
            <a:noAutofit/>
          </a:bodyPr>
          <a:lstStyle/>
          <a:p>
            <a:r>
              <a:rPr lang="en-US" sz="1800" dirty="0" smtClean="0"/>
              <a:t>As COMP is still new our success to date has been to inform and link members to educational opportunities for their incumbent associates that they were not previously aware of. Through this interaction our members are developing relationships with the schools that they did not have prior. </a:t>
            </a:r>
          </a:p>
          <a:p>
            <a:r>
              <a:rPr lang="en-US" sz="1800" dirty="0" smtClean="0"/>
              <a:t>In 2020 and 2021, COMP will be working with our members to take a more strategic approach to :</a:t>
            </a:r>
          </a:p>
          <a:p>
            <a:pPr lvl="1"/>
            <a:r>
              <a:rPr lang="en-US" sz="1800" dirty="0" smtClean="0"/>
              <a:t>Continue to grow our membership</a:t>
            </a:r>
          </a:p>
          <a:p>
            <a:pPr lvl="1"/>
            <a:r>
              <a:rPr lang="en-US" sz="1800" dirty="0" smtClean="0"/>
              <a:t>Educate manufacturing members of the educational resources currently available to them and assist them in taking advantage of the opportunities provided in the Scaled  Apprenticeship Grant and </a:t>
            </a:r>
            <a:r>
              <a:rPr lang="en-US" sz="1800" dirty="0" err="1" smtClean="0"/>
              <a:t>TechCred</a:t>
            </a:r>
            <a:r>
              <a:rPr lang="en-US" sz="1800" dirty="0" smtClean="0"/>
              <a:t> </a:t>
            </a:r>
          </a:p>
          <a:p>
            <a:pPr lvl="1"/>
            <a:r>
              <a:rPr lang="en-US" sz="1800" dirty="0" smtClean="0"/>
              <a:t>Promote manufacturing education to K-12 and adult learners and be an active resource to support our educational members</a:t>
            </a:r>
          </a:p>
          <a:p>
            <a:pPr lvl="1"/>
            <a:r>
              <a:rPr lang="en-US" sz="1800" dirty="0" smtClean="0"/>
              <a:t>Identify any training gaps within the region and determine the feasibility and sustainability of developing new programs with our educational members</a:t>
            </a:r>
            <a:endParaRPr lang="en-US" sz="1800" dirty="0"/>
          </a:p>
        </p:txBody>
      </p:sp>
      <p:sp>
        <p:nvSpPr>
          <p:cNvPr id="4" name="Title 3"/>
          <p:cNvSpPr txBox="1">
            <a:spLocks/>
          </p:cNvSpPr>
          <p:nvPr/>
        </p:nvSpPr>
        <p:spPr>
          <a:xfrm>
            <a:off x="609600" y="274638"/>
            <a:ext cx="8382000" cy="868362"/>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dirty="0" smtClean="0"/>
              <a:t>Replicating Success &amp; COMP’s Path Forward</a:t>
            </a:r>
            <a:endParaRPr lang="en-US" sz="2800" dirty="0"/>
          </a:p>
        </p:txBody>
      </p:sp>
    </p:spTree>
    <p:extLst>
      <p:ext uri="{BB962C8B-B14F-4D97-AF65-F5344CB8AC3E}">
        <p14:creationId xmlns:p14="http://schemas.microsoft.com/office/powerpoint/2010/main" val="4164726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609600" y="274638"/>
            <a:ext cx="8382000" cy="868362"/>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dirty="0" smtClean="0"/>
              <a:t>Questions?</a:t>
            </a:r>
            <a:endParaRPr lang="en-US" sz="2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524000"/>
            <a:ext cx="5181600" cy="4767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73183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533401"/>
            <a:ext cx="7315200" cy="2209799"/>
          </a:xfrm>
        </p:spPr>
        <p:txBody>
          <a:bodyPr>
            <a:normAutofit/>
          </a:bodyPr>
          <a:lstStyle/>
          <a:p>
            <a:r>
              <a:rPr lang="en-US" sz="3200" dirty="0"/>
              <a:t>Thank you!</a:t>
            </a:r>
          </a:p>
        </p:txBody>
      </p:sp>
      <p:sp>
        <p:nvSpPr>
          <p:cNvPr id="3" name="Rectangle 2"/>
          <p:cNvSpPr/>
          <p:nvPr/>
        </p:nvSpPr>
        <p:spPr>
          <a:xfrm>
            <a:off x="685800" y="3782840"/>
            <a:ext cx="7848600" cy="2062103"/>
          </a:xfrm>
          <a:prstGeom prst="rect">
            <a:avLst/>
          </a:prstGeom>
        </p:spPr>
        <p:txBody>
          <a:bodyPr wrap="square">
            <a:spAutoFit/>
          </a:bodyPr>
          <a:lstStyle/>
          <a:p>
            <a:r>
              <a:rPr lang="en-US" sz="3200" dirty="0" smtClean="0">
                <a:solidFill>
                  <a:srgbClr val="1F497D"/>
                </a:solidFill>
                <a:latin typeface="+mj-lt"/>
              </a:rPr>
              <a:t>If you are interested in learning more about COMP please contact Amber Gibbs at </a:t>
            </a:r>
            <a:r>
              <a:rPr lang="en-US" sz="3200" dirty="0" smtClean="0">
                <a:solidFill>
                  <a:srgbClr val="1F497D"/>
                </a:solidFill>
                <a:latin typeface="+mj-lt"/>
                <a:hlinkClick r:id="rId3"/>
              </a:rPr>
              <a:t>ambergibbscomp@gmail.com</a:t>
            </a:r>
            <a:r>
              <a:rPr lang="en-US" sz="3200" dirty="0" smtClean="0">
                <a:solidFill>
                  <a:srgbClr val="1F497D"/>
                </a:solidFill>
                <a:latin typeface="+mj-lt"/>
              </a:rPr>
              <a:t> or </a:t>
            </a:r>
          </a:p>
          <a:p>
            <a:r>
              <a:rPr lang="en-US" sz="3200" dirty="0" smtClean="0">
                <a:solidFill>
                  <a:srgbClr val="1F497D"/>
                </a:solidFill>
                <a:latin typeface="+mj-lt"/>
              </a:rPr>
              <a:t>614.356.7871</a:t>
            </a:r>
          </a:p>
        </p:txBody>
      </p:sp>
    </p:spTree>
    <p:extLst>
      <p:ext uri="{BB962C8B-B14F-4D97-AF65-F5344CB8AC3E}">
        <p14:creationId xmlns:p14="http://schemas.microsoft.com/office/powerpoint/2010/main" val="24463557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5853</TotalTime>
  <Words>1947</Words>
  <Application>Microsoft Office PowerPoint</Application>
  <PresentationFormat>On-screen Show (4:3)</PresentationFormat>
  <Paragraphs>203</Paragraphs>
  <Slides>27</Slides>
  <Notes>22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Clarity</vt:lpstr>
      <vt:lpstr>Industry Sector Partnerships, &amp; The Central Ohio Manufacturing Partnership (COMP)</vt:lpstr>
      <vt:lpstr>PowerPoint Presentation</vt:lpstr>
      <vt:lpstr>Industry Sector Partnerships</vt:lpstr>
      <vt:lpstr>“The Why” of Manufacturing Partnerships</vt:lpstr>
      <vt:lpstr>Industry Sector Partnerships</vt:lpstr>
      <vt:lpstr>The Four Priorities of the OMA’s Workforce Policy</vt:lpstr>
      <vt:lpstr>Manufacturing Partnerships Four Themes</vt:lpstr>
      <vt:lpstr>The Industry Sector Partnership Model</vt:lpstr>
      <vt:lpstr>State Level Organizational Relationships</vt:lpstr>
      <vt:lpstr>Industry Sector Partnerships In Ohio</vt:lpstr>
      <vt:lpstr>PowerPoint Presentation</vt:lpstr>
      <vt:lpstr>PowerPoint Presentation</vt:lpstr>
      <vt:lpstr>PowerPoint Presentation</vt:lpstr>
      <vt:lpstr>The Founding of COMP</vt:lpstr>
      <vt:lpstr>Mission, Vision, &amp; Structure</vt:lpstr>
      <vt:lpstr>How COMP Can Support Educators and Students</vt:lpstr>
      <vt:lpstr>Manufacturing Sector Partnerships’ Successes In Ohio</vt:lpstr>
      <vt:lpstr>PowerPoint Presentation</vt:lpstr>
      <vt:lpstr>PowerPoint Presentation</vt:lpstr>
      <vt:lpstr>PowerPoint Presentation</vt:lpstr>
      <vt:lpstr>Manufacturing Sector Partnerships’ Successes In Ohio</vt:lpstr>
      <vt:lpstr>PowerPoint Presentation</vt:lpstr>
      <vt:lpstr>PowerPoint Presentation</vt:lpstr>
      <vt:lpstr>Replicating success &amp; COMP’s Path Forward</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Central OHIO Manufacturing Partnership (COMP)</dc:title>
  <dc:creator>Hendrix, Shawn</dc:creator>
  <cp:lastModifiedBy>Hendrix, Shawn</cp:lastModifiedBy>
  <cp:revision>211</cp:revision>
  <cp:lastPrinted>2019-12-05T17:02:56Z</cp:lastPrinted>
  <dcterms:created xsi:type="dcterms:W3CDTF">2018-07-23T20:17:16Z</dcterms:created>
  <dcterms:modified xsi:type="dcterms:W3CDTF">2020-02-17T21:49:58Z</dcterms:modified>
</cp:coreProperties>
</file>